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notesMasterIdLst>
    <p:notesMasterId r:id="rId4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3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9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0" y="0"/>
            <a:ext cx="109728" cy="514350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82880" y="914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SINIF COĞRAFYA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82880" y="14173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ÜNİTE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965960"/>
            <a:ext cx="2011680" cy="4572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82880" y="210312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BEŞERİ SİSTEMLER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 SÜREÇLER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82880" y="43891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Kamil Uğraş Türkoğlu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566160" y="731520"/>
            <a:ext cx="521208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</a:t>
            </a:r>
            <a:endParaRPr lang="en-US" sz="54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DİNAMİKLERİ</a:t>
            </a:r>
            <a:endParaRPr lang="en-US" sz="5400" dirty="0"/>
          </a:p>
        </p:txBody>
      </p:sp>
      <p:sp>
        <p:nvSpPr>
          <p:cNvPr id="10" name="Shape 8"/>
          <p:cNvSpPr/>
          <p:nvPr/>
        </p:nvSpPr>
        <p:spPr>
          <a:xfrm>
            <a:off x="3566160" y="3246120"/>
            <a:ext cx="54864" cy="27432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03320" y="3218688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4.1.1  Nüfusun Tarihsel Değişimi ve Geleceği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566160" y="3666744"/>
            <a:ext cx="54864" cy="27432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703320" y="3639312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4.1.2  Nüfusun Dağılışı ve Hareketleri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3566160" y="4087368"/>
            <a:ext cx="54864" cy="27432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03320" y="4059936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4.1.3  Demografik Dönüşüm ve Nüfus Piramitleri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3566160" y="4507992"/>
            <a:ext cx="54864" cy="27432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703320" y="448056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4.1.4  Nüfus Politikaları</a:t>
            </a:r>
            <a:endParaRPr lang="en-US" sz="12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 Nüfusunun Geleceği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projeksiyonu: Nüfus miktarı ve yapısal özelliklerine göre yapılan tahminlerdir.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 Dünya Nüfus Fonu tahminine göre 2100'de dünya nüfusu 9–13 milyar arasında olacak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 sonrasında her milyar artış süresi 11–12 yıla kadar kısaldı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Hızlı nüfuslanma ağırlıklı olarak gelişmekte olan ülkelerde yaşanmaktadır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Asya kıtası gelecekte de en kalabalık kıta olmaya devam edecek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Afrika nüfusu hızlı artışla 2. sıraya yükselmiştir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Nüfusunun Tarihsel Gelişimi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1927: ~13,6 milyon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1950–1980: En yüksek nüfus artış hızı dönemi → II. Dünya Savaşı sonrası doğum patlaması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1980–2000: Doğum oranları düşmeye başladı, artış hızı yavaşladı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2023: ~85 milyon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TÜİK 2024–2080 nüfus projeksiyonları: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senaryo: Nüfus 2050'den sonra durağanlaşır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senaryo: Doğurganlık hızı artarsa nüfus büyümeye devam eder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senaryo: Doğurganlık düşerse nüfus gerilemeye başlar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Türkiye, Almanya ve D.Kongo Nüfus Karşılaştırması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4114800" cy="32004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5087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1950'de ~25 milyon ile en düşük nüfuslu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Hızlı artışla 2024'te ~85 milyona ulaştı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 son yıllarda belirgin düştü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fırsat penceresi açık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97280"/>
            <a:ext cx="4114800" cy="32004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Karşılaştırma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5087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Almanya: Nüfus ~84 milyon, artış hızı düşük ve durağan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Kongo: 1950'de en düşük, artık 100 milyonu geçti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Gelişmekte olan ülkelerde artış hızı yüksek kalmaya devam ediyor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Gelişmiş ülkeler nüfusu artırmak için politika üretiyor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85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-457200"/>
            <a:ext cx="3657600" cy="457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0000" b="1" dirty="0">
                <a:solidFill>
                  <a:srgbClr val="FFFFFF">
                    <a:alpha val="1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3716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2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201168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Nüfusun Dağılışı</a:t>
            </a: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 Hareketleri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Yoğunluğu ve Dağılışı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yoğunluğu: Bir bölgenin birim alana (km²) düşen kişi sayısıdır.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 nüfusu her yere eşit dağılmamıştır → doğal ve beşerî faktörler belirleyicidir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Seyrek nüfuslu alanlar: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Kutup bölgeleri (soğuk iklim)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dağlık alanlar (yükselti ve eğim)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Çöller (kuraklık, aşırı sıcaklık)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Tropikal yağmur ormanları (nem, hastalık)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Yoğun nüfuslu alanlar: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Ilıman kıyılar, verimli ovalar, sanayi bölgeleri, nehir vadileri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Dağılışını Etkileyen Doğal Faktörler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— Ilıman iklimler nüfusu çeker; ekstrem sıcak/soğuk seyrekleştirir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 şekilleri — Ovalar yoğun; dağlık ve engebeli alanlar seyrek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Yükselti ve eğim — Yüksek rakım yerleşimi kısıtlar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 kaynakları — Nehir, göl ve tatlı su kaynakları nüfusu çeker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Toprak verimliliği — Verimli topraklar tarım ve yerleşimi destekler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Bitki örtüsü — Yoğun ormanlar yerleşimi güçleştirir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Kıyılar — Deniz ticareti ve balıkçılık nüfusu yoğunlaştırır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 kökenli afetler — Deprem, sel, volkan alanlarında nüfus azalır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Dağılışını Etkileyen Beşerî ve Ekonomik Faktörler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Tarım — Verimli tarım alanları yoğun nüfus oluşturur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Sanayi — Fabrika ve sanayi bölgeleri işgücünü çeker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Ulaşım — Karayolu, demiryolu, liman güzergahları nüfusu artırır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Turizm — Turistik bölgeler nüfusu geçici ve kalıcı olarak etkiler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Tarihî ve dinî nedenler — Kutsal mekânlar, tarihi şehirler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Madencilik — Maden bölgeleri geçici nüfus çeker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Siyasi nedenler ve nüfus politikaları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Göçler ve beşerî afetler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Dünyada Seyrek ve Yoğun Nüfuslu Alanlar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4114800" cy="32004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Seyrek Nüfuslu Alanlar ve Nedenleri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5087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 Ormanları → Nem, sıcaklık, bitki örtüsü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Sahra Çölü → Aşırı sıcaklık, kuraklık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Antarktika → Kutup iklimi, dayanılmaz soğuk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Himalayalar → Yükselti, engebelilik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Sibirya → Tundra iklimi, dondurucu soğuk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 Avustralya → Çöl iklimi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97280"/>
            <a:ext cx="4114800" cy="32004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Yoğun Nüfuslu Alanlar ve Nedenleri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5087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ABD'nin doğusu → Ilıman iklim, sanayi, ticaret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Batı Avrupa → Ilıman iklim, sanayileşme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Mısır (Nil vadisi) → Su kaynağı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Hindistan → Muson iklimi, verimli topraklar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Çin kıyıları → Tarım, sanayi, liman ekonomisi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Japonya → Sanayi ve teknoloji merkezleri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 Nüfusun Dağılışı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Yoğun nüfuslu alanlar: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Marmara Bölgesi (İstanbul, Bursa, Kocaeli) — sanayi ve ticaret merkezi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Ege ve Akdeniz kıyıları — ılıman iklim, tarım, turizm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Karadeniz kıyısı — tarım (çay, fındık)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Seyrek nüfuslu alanlar: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 Anadolu yüksek platoları — sert iklim, engebelilik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Anadolu'nun bazı kesimleri — tarıma az elverişli alanlar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Kıyı bölgelerinde nüfus yoğunluğunun fazla olma nedenleri:</a:t>
            </a:r>
            <a:endParaRPr lang="en-US" sz="1600" dirty="0"/>
          </a:p>
          <a:p>
            <a:pPr lvl="1"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Ilıman iklim • Tarım olanakları • Deniz ticareti • Turizm • Sanayi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Göç: Tanım ve Tarihsel Süreç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Göç: İnsanların doğal, ekonomik, sosyal, siyasal ve kültürel nedenlerle bulundukları yerden başka bir yere hareket etmesidir.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Tarihsel göç örnekleri: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Kavimler Göçü (375–568)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 Dünya kıtalarına göçler (15. yüzyıl sonrası)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Köle göçleri (Atlantik köle ticareti)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Sanayi Devrimi işçi göçleri (18–19. yüzyıl)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Türklerin Orta Asya'dan Göçü: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MÖ 1500 – MS 800 arası Türkistan'dan çeşitli bölgelere yayılma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Nedenler: Kuraklık, kaynak yetersizliği, Çin ve Moğol baskıları, yeni toprak arayışı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85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-457200"/>
            <a:ext cx="3657600" cy="457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0000" b="1" dirty="0">
                <a:solidFill>
                  <a:srgbClr val="FFFFFF">
                    <a:alpha val="1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3716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201168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Nüfusun Tarihsel</a:t>
            </a: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Değişimi ve Geleceği</a:t>
            </a:r>
            <a:endParaRPr lang="en-US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Göç Türleri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4114800" cy="32004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Sınır ve Süre Ölçütüne Göre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5087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göç: Ülke sınırları içinde yaşanan göç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 göç: Ülke dışına yapılan göç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Geçici (mevsimlik) göç: Belirli süreyle sınırlı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Kalıcı göç: Yeni yere kesin yerleşme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Mübadele göçleri: Devletler arası anlaşmalarla zorunlu yer değiştirme (Lozan 1923)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97280"/>
            <a:ext cx="4114800" cy="32004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Ölçütüne Göre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5087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Beyin göçü: Nitelikli/eğitimli bireylerin daha iyi olanaklara sahip ülkelere göçü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göçü: Doğal afet, kuraklık, yükselen deniz seviyesi kaynaklı göç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Ekonomik göç: İş ve geçim arayışı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Siyasi göç: Savaş, baskı, zulümden kaçış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Örnek: Venezuela → 2018–2024 arası 5,7 milyon göç etti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Beyin Göçü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Tanım: İyi eğitimli ve nitelikli bireylerin çalışma olanakları ve yaşam kalitesini artırmak amacıyla başka ülkelere göç etmesidir.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Aziz Sancar örneği: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Mardin, Savur doğumlu → İstanbul Tıp Fakültesi'ni birinci bitirdi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TÜBİTAK bursuyla ABD'ye gitti → Johns Hopkins, Dallas Texas Üniversitesi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DNA onarımı ve biyolojik saat alanında çalıştı → 2015 Nobel Kimya Ödülü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Etkileri: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Ayrıldığı ülke: Nitelikli işgücü kaybı — ekonomik ve bilimsel zayıflama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Gittiği ülke: Yetkin insan kaynağı kazanımı — yenilik ve büyüme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Birey: Daha iyi kariyer ve gelir — ancak aile ayrılığı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Kaynaklı Göçler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Günümüzde iklim değişikliği göçün önemli bir itici gücü haline gelmiştir.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Permafrost çözülmesi — Kanada, Alaska, Sibirya'da yerleşim alanları tehdit altında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Yükselen deniz seviyeleri — Tuvalu, Kiribati, Marshall Adaları halkları göçe zorlanıyor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Kuraklık — Afrika Boynuzu'nda (Etiyopya, Somali, Kenya) su ve gıda yetersizliği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 ormansızlaşması — Brezilya'da kırsal nüfus kentlere göç ediyor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Türkiye'de de kuraklık kaynaklı iç göçler yaşanmaktadır.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85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-457200"/>
            <a:ext cx="3657600" cy="457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0000" b="1" dirty="0">
                <a:solidFill>
                  <a:srgbClr val="FFFFFF">
                    <a:alpha val="1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3716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3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201168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Dönüşüm Süreci</a:t>
            </a: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 Nüfus Piramitleri</a:t>
            </a:r>
            <a:endParaRPr lang="en-US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Piramitleri: Nasıl Okunur?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yerin nüfusunu yaş gruplarına ve cinsiyete göre gösteren grafiktir.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Yatay eksen: Nüfus miktarı (sol → erkek, sağ → kadın)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Dikey eksen: Yaş grupları (5'er yıllık aralıklar, 0–4'ten 100+'a)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 grupları: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0–14 yaş → Çocuk nüfus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15–64 yaş → Aktif / çalışma çağındaki nüfus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 yaş ve üstü → Yaşlı nüfus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Geniş tabanlı piramit → Genç nüfus fazla → Gelişmekte olan ülke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 tabanlı piramit → Yaşlı nüfus ağırlıklı → Gelişmiş ülke</a:t>
            </a:r>
            <a:endParaRPr lang="en-US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Dönüşüm Modeli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ülkedeki ekonomik ve sosyal gelişmelere göre doğal nüfus artış hızının nasıl değiştiğini açıklar.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5 aşamadan oluşur; ülkeler sanayileşme, kentleşme ve sağlık hizmetleri geliştikçe bir sonraki aşamaya geçer.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 notlar: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İngiltere, Fransa ve Almanya'nın nüfuslanma sürecine dayanır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Göçün etkisini dışarıda bırakır; doğal nüfus artışına odaklanır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Günümüzde 1. aşamada olan ülke kalmamıştır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Gelişmekte olan ülkeler genellikle 2. veya 3. aşamadadır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Gelişmiş ülkeler 4. veya 5. aşamadadır</a:t>
            </a:r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6858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Dönüşüm Modeli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132320" y="91440"/>
            <a:ext cx="182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Aşama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2011680" cy="3840480"/>
          </a:xfrm>
          <a:prstGeom prst="rect">
            <a:avLst/>
          </a:prstGeom>
          <a:solidFill>
            <a:srgbClr val="EBF2FA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4320" y="1371600"/>
            <a:ext cx="20116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b="1" dirty="0">
                <a:solidFill>
                  <a:srgbClr val="D6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274320" y="32004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300" kern="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560320" y="1097280"/>
            <a:ext cx="630936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0" y="1097280"/>
            <a:ext cx="6309360" cy="41148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97480" y="1115568"/>
            <a:ext cx="6035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Sanayi Öncesi Toplumlar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697480" y="1600200"/>
            <a:ext cx="60350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oranları yüksektir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Ölüm oranları da yüksektir → nüfus artış hızı çok düşük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Sağlık hizmetleri yetersizdir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Ortalama ömür kısadır, bebek ölüm oranı yüksektir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Günümüzde bu aşamada olan ülke yoktur</a:t>
            </a:r>
            <a:endParaRPr lang="en-US" sz="15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6858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Dönüşüm Modeli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132320" y="91440"/>
            <a:ext cx="182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Aşama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2011680" cy="3840480"/>
          </a:xfrm>
          <a:prstGeom prst="rect">
            <a:avLst/>
          </a:prstGeom>
          <a:solidFill>
            <a:srgbClr val="185FA5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4320" y="1371600"/>
            <a:ext cx="20116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274320" y="32004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560320" y="1097280"/>
            <a:ext cx="630936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0" y="1097280"/>
            <a:ext cx="6309360" cy="41148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97480" y="1115568"/>
            <a:ext cx="6035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Sanayileşmenin Başlangıcı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697480" y="1600200"/>
            <a:ext cx="60350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oranları yüksek kalmaya devam eder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Ölüm oranları düşmeye başlar → sağlık ve beslenme iyileşiyor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 hızla yükselir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Bebek ölüm oranlarının düşmesi etkilidir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Gelişmekte olan birçok ülke bu aşamadadır (Afrika, bazı Asya ülkeleri)</a:t>
            </a:r>
            <a:endParaRPr lang="en-US" sz="15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6858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Dönüşüm Modeli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132320" y="91440"/>
            <a:ext cx="182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Aşama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2011680" cy="3840480"/>
          </a:xfrm>
          <a:prstGeom prst="rect">
            <a:avLst/>
          </a:prstGeom>
          <a:solidFill>
            <a:srgbClr val="EBF2FA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4320" y="1371600"/>
            <a:ext cx="20116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b="1" dirty="0">
                <a:solidFill>
                  <a:srgbClr val="D6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274320" y="32004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300" kern="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560320" y="1097280"/>
            <a:ext cx="630936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0" y="1097280"/>
            <a:ext cx="6309360" cy="41148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97480" y="1115568"/>
            <a:ext cx="6035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Kentleşme ve Eğitim Etkisi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697480" y="1600200"/>
            <a:ext cx="60350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Ölüm oranları düşük seviyede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oranları düşmeye başlar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 yavaşlar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Kentleşme, eğitim ve kadınların iş hayatına girmesi belirleyicidir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1980–2000 arası bu aşamayı yaşadı</a:t>
            </a:r>
            <a:endParaRPr lang="en-US" sz="15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6858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Dönüşüm Modeli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132320" y="91440"/>
            <a:ext cx="182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Aşama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2011680" cy="3840480"/>
          </a:xfrm>
          <a:prstGeom prst="rect">
            <a:avLst/>
          </a:prstGeom>
          <a:solidFill>
            <a:srgbClr val="EBF2FA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4320" y="1371600"/>
            <a:ext cx="20116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b="1" dirty="0">
                <a:solidFill>
                  <a:srgbClr val="D6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274320" y="32004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300" kern="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560320" y="1097280"/>
            <a:ext cx="630936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0" y="1097280"/>
            <a:ext cx="6309360" cy="41148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97480" y="1115568"/>
            <a:ext cx="6035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Sanayi Sonrası Toplumlar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697480" y="1600200"/>
            <a:ext cx="60350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oranları hızla azalır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 çok düşüktür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Sanayi sonrası toplumlarda görülür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Yaşlı nüfus oranı artmaya başlar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Örnek: Kanada, Türkiye (geçiş aşamasında)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Dinamiği Nedir?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dinamiği; nüfus özelliklerinin zaman içindeki değişimi, nüfusun mekândaki dağılışı ve nüfus hareketlerini ifade eder.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dinamikleri ülkelerin sosyal ve ekonomik yapıları üzerinde belirleyici rol oynar.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Etkilediği alanlar: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Sağlık hizmetleri ve eğitim sistemi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Ekonomik büyüme ve gıda güvenliği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Kentleşme ve doğal kaynak yönetimi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Çevresel sürdürülebilirlik</a:t>
            </a:r>
            <a:endParaRPr lang="en-US" sz="1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6858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Dönüşüm Modeli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132320" y="91440"/>
            <a:ext cx="1828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Aşama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2011680" cy="3840480"/>
          </a:xfrm>
          <a:prstGeom prst="rect">
            <a:avLst/>
          </a:prstGeom>
          <a:solidFill>
            <a:srgbClr val="EBF2FA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4320" y="1371600"/>
            <a:ext cx="20116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b="1" dirty="0">
                <a:solidFill>
                  <a:srgbClr val="D6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274320" y="3200400"/>
            <a:ext cx="2011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300" kern="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560320" y="1097280"/>
            <a:ext cx="630936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60320" y="1097280"/>
            <a:ext cx="6309360" cy="41148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97480" y="1115568"/>
            <a:ext cx="6035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Azalması Tehlikesi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697480" y="1600200"/>
            <a:ext cx="60350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oranları çok düşüktür (2,1'in altında)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Yaşlı nüfus oranı yüksek → ölüm oranları biraz artar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Genç nüfus oranı çok düşer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Nüfusta azalma başlar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Örnek: Japonya, Güney Kore, Portekiz</a:t>
            </a:r>
            <a:endParaRPr lang="en-US" sz="15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Ülke Örnekleriyle Demografik Dönüşüm Aşamaları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Etiyopya → 2. Aşama</a:t>
            </a:r>
            <a:endParaRPr lang="en-US" sz="1600" dirty="0"/>
          </a:p>
          <a:p>
            <a:pPr lvl="1"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Geniş taban (yüksek doğum), doğurganlık hızı 3,84, artış hızı %2,38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Meksika → 3. Aşama</a:t>
            </a:r>
            <a:endParaRPr lang="en-US" sz="1600" dirty="0"/>
          </a:p>
          <a:p>
            <a:pPr lvl="1"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 genişlikte taban, doğurganlık hızı 1,79, artış hızı %0,72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Kanada → 4. Aşama</a:t>
            </a:r>
            <a:endParaRPr lang="en-US" sz="1600" dirty="0"/>
          </a:p>
          <a:p>
            <a:pPr lvl="1"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Dengeli piramit, doğal artış hızı %0,18, ortalama ömür 84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Japonya → 5. Aşama</a:t>
            </a:r>
            <a:endParaRPr lang="en-US" sz="1600" dirty="0"/>
          </a:p>
          <a:p>
            <a:pPr lvl="1"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dar taban, negatif nüfus artışı (−%0,43), ortalama ömür 85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Katar → Özel durum: İşçi göçü nedeniyle 25–45 yaş erkek nüfus orantısız yüksek</a:t>
            </a:r>
            <a:endParaRPr lang="en-US"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Türkiye'nin Demografik Dönüşüm Süreci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1940'lar → 2. Aşama başlangıcı: Yüksek doğum + yüksek ölüm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1950–1980 → 2. Aşama: Ölüm hızla düştü; doğum yüksek kaldı → hızlı artış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1980–2000 → 3. Aşama: Doğum oranları düşmeye başladı (kentleşme, eğitim)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2000 sonrası → 4. Aşama geçiş: Doğurganlık hızla azaldı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verileri: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Toplam doğurganlık hızı: 1,51 (nesli yenileme eşiği 2,1'in altında)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Ortanca yaş: 34,4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Kaba doğum hızı: ‰11,2 | Kaba ölüm hızı: ‰6,2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2060 tahmini: Yaşlı nüfus oranı artacak, piramit tabanı daralacak</a:t>
            </a:r>
            <a:endParaRPr lang="en-US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185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-457200"/>
            <a:ext cx="3657600" cy="457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0000" b="1" dirty="0">
                <a:solidFill>
                  <a:srgbClr val="FFFFFF">
                    <a:alpha val="1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3716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4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201168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Politikaları</a:t>
            </a:r>
            <a:endParaRPr lang="en-US" sz="36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Politikası Nedir?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Ülkelerin nüfusun yapısı, dağılışı, nitelik ve niceliğine yönelik aldığı karar ve uygulamalara nüfus politikası denir.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hedef: Nüfus artış hızının düzenlenmesi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İkincil hedefler: Nüfusun yapısı, dağılışı, eğitim ve sağlık kalitesi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Politikayı belirleyen faktörler: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ve ölüm oranları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Nüfusun yaş gruplarına göre dağılışı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düzeyi ve istihdam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Göç, kentleşme, savaş, salgın hastalıklar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fırsat penceresi: Çalışma çağındaki nüfusun bağımlı nüfustan fazla olduğu dönem.</a:t>
            </a:r>
            <a:endParaRPr lang="en-US" sz="16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Ülkelerin Uyguladığı Farklı Nüfus Politikaları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97280"/>
            <a:ext cx="4114800" cy="32004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Politika Türleri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5087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hızını AZALTMA: Afganistan, Pakistan, Hindistan — kaynak yetersizliği, hizmet açığı sorunu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hızını ARTIRMA: Almanya, Japonya, İsveç — yaşlanan nüfus ve işgücü açığı sorunu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Göç politikası belirleme: ABD, Kanada, Avustralya, Almanya — işgücü açığını göçle kapama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114800" cy="3840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97280"/>
            <a:ext cx="4114800" cy="32004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11556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Destekleyici Politikalar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5087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yapıyı iyileştirme: Sağlık, eğitim, istihdam kalitesini artırma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Nüfusun ülke içi dağılışını düzenleme: Kanada, Endonezya, Çin — büyük şehirlerden küçük merkezlere yönlendirme</a:t>
            </a:r>
            <a:endParaRPr lang="en-US" sz="14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Nitelikli göç alımı: Beyin göçüne karşı nitelikli yabancı çekme politikası</a:t>
            </a:r>
            <a:endParaRPr lang="en-US" sz="1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Hızını Artırma: İsveç Modeli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İsveç; aile hayatını ve çocukların refahını merkeze alan politikasıyla gelişmiş ülkeler için model ülkedir.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Uygulamalar: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sonrası hem anneye hem babaya ücretli izin (60 gün zorunlu)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Ebeveyn ve çocuk yardımı, konut yardımı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Çocuklara ücretsiz kreş ve okul öncesi eğitim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Ücretsiz sağlık hizmeti ve diş bakımı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Çocuğun hastalığında yılda 60 güne kadar bakım izni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Sonuç: Çoğu Avrupa ülkesinin aksine son 20 yılda nüfus artış hızını yükseltmeyi başardı.</a:t>
            </a:r>
            <a:endParaRPr lang="en-US" sz="16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Hızını Azaltma Politikaları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ülkeler: Afganistan, Pakistan, Hindistan, Nijerya ve benzeri hızlı nüfus artışı yaşayan ülkeler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Sorunlar: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sağlık gibi sosyal hizmetlerin yetersiz kalması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kaynakların aşırı tüketimi, gıda yetersizliği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Konut açığı, işsizlik, çarpık kentleşme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 başına millî gelirin düşmesi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araçları: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Aile planlaması programları ve bilinçlendirme kampanyaları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Kadınların eğitime ve iş hayatına katılımının desteklenmesi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Sağlık ve eğitim yatırımlarının artırılması</a:t>
            </a:r>
            <a:endParaRPr lang="en-US" sz="16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Türkiye'nin Nüfus Politikaları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"Milletimizin sıhhatinin muhafaza ve takviyesi, nüfusun çoğaltılması…"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Mustafa Kemal Atatürk, 1 Mart 1922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Cumhuriyet'in ilk yılları: Nüfusu artırma politikası (savaş kayıpları, az nüfus)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1960–1980: Hızlı artışa karşı nüfusu dengeleme çabaları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1980 sonrası: Doğum oranları kendiliğinden düşmeye başladı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2010'lar sonrası: Doğurganlık hızını artırma yönünde teşvikler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durumu: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Doğurganlık hızı 1,51 → nesli yenileme eşiği 2,1'in altında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2060 tahminine göre yaşlı nüfus oranı artacak</a:t>
            </a:r>
            <a:endParaRPr lang="en-US" sz="1600" dirty="0"/>
          </a:p>
          <a:p>
            <a:pPr lvl="1" marL="6858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Önerilen politikalar: doğurganlık teşvikleri, kreş desteği, ebeveyn izni</a:t>
            </a:r>
            <a:endParaRPr lang="en-US" sz="16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64592"/>
            <a:ext cx="9144000" cy="64008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500" kern="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ÖZET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Ünite: Nüfus Dinamikleri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365760" y="2011680"/>
            <a:ext cx="4114800" cy="118872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2011680"/>
            <a:ext cx="54864" cy="118872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212140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Nüfusun Tarihsel Değişimi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03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büyük sıçrama: Alet yapımı → Tarım → Sanayi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2011680"/>
            <a:ext cx="4114800" cy="118872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2011680"/>
            <a:ext cx="54864" cy="118872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92040" y="212140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Nüfusun Dağılışı ve Hareketleri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92040" y="25603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&amp; beşerî faktörler · Göç türleri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383280"/>
            <a:ext cx="4114800" cy="118872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383280"/>
            <a:ext cx="54864" cy="118872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49300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Demografik Dönüşüm ve Piramitler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02920" y="39319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aşamalı model · Ülke karşılaştırmaları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754880" y="3383280"/>
            <a:ext cx="4114800" cy="118872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3383280"/>
            <a:ext cx="54864" cy="1188720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92040" y="349300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Politikaları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892040" y="39319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Artırma · Azaltma · Göç · Türkiye örneği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66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Kamil Uğraş Türkoğlu  ·  9. Sınıf Coğrafya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 ve Tarihsel Süreç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 hızı: Bir önceki döneme göre nüfustaki artış veya azalış oranıdır.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İnsanlık tarihinde nüfus artışında 3 büyük sıçrama dönemi yaşanmıştır: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Sıçrama: ~1 milyon yıl önce → Alet yapımı ve avcılık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Sıçrama: ~10.000 yıl önce → Tarım Devrimi, yerleşik hayat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Sıçrama: 1800'ler → Sanayi Devrimi, tıp ve sağlık atılımları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Çatalhöyük: İlk Nüfus Artışının Örneği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Dünyanın bilinen en eski yerleşmelerinden biri: Konya, Çumra ilçesi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Neolitik Dönem'de yaklaşık 9.400 yıl önce kurulmuştur.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artışının nedenleri: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Avcı-toplayıcılıktan tarıma geçiş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Gıda üretimi ve beslenme koşullarının iyileşmesi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Teknolojik ilerleme → ortalama ömür uzadı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kalabalık dönemde yaklaşık 8.000 kişi yaşamıştır.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Kuraklık ve kaynak yetersizliği sonunda göç başladı → nüfus dağıldı.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Sıçrama Dönemi — Alet Yapımı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Yaklaşık 1 milyon yıl önce gerçekleşmiştir.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İnsanlar çeşitli aletler icat etti → avcılıkta verimlilik arttı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Besin ihtiyaçları daha iyi karşılanmaya başladı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Vahşi hayvanlardan korunma kolaylaştı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Yetersiz beslenme azaldı, ortalama ömür uzadı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Nüfus yavaş ama istikrarlı biçimde büyüdü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İkinci Sıçrama Dönemi — Tarım Devrimi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Yaklaşık 10.000 yıl önce: Neolitik Dönem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İnsanlar tarımsal faaliyetlere başlayarak yerleşik hayata geçti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Hayvanlar evcilleştirildi: inek, koyun, at, tavuk…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Tahıllar yetiştirildi: buğday, mısır, pirinç, patates…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Gıda fazlalığı sağlandı → düzenli beslenme → ortalama ömür uzadı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Dünyanın ilk şehirleri ortaya çıktı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dönemde dünya nüfusunun 150–300 milyon civarında olduğu tahmin edilmektedir.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Üçüncü Sıçrama Dönemi — Sanayi Devrimi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11480" y="1143000"/>
            <a:ext cx="832104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1800'lerde İngiltere'de başladı, ardından tüm dünyaya yayıldı.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 üretimden makine üretimine geçildi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Tıp alanında çığır açan ilerlemeler: aşı, antibiyotik, hijyen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Beslenme ve sağlık koşulları hızla iyileşti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Ölüm oranları düştü; doğum oranları yüksek kalmaya devam etti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1800'ler başı: Dünya nüfusu 1 milyara ulaştı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1927: 2 milyar</a:t>
            </a:r>
            <a:endParaRPr lang="en-US" sz="16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 sonrası: Hızlı nüfuslanma gelişmekte olan ülkelerde yoğunlaştı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Dünya Nüfusunun Tarihsel Zaman Çizelgesi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11480" y="1188720"/>
            <a:ext cx="1965960" cy="146304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1188720"/>
            <a:ext cx="196596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2588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Mlyr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57200" y="205740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1804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514600" y="1188720"/>
            <a:ext cx="1965960" cy="146304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514600" y="1188720"/>
            <a:ext cx="196596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60320" y="132588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Mlyr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560320" y="205740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1927  (+123 yıl)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17720" y="1188720"/>
            <a:ext cx="1965960" cy="146304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17720" y="1188720"/>
            <a:ext cx="196596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63440" y="132588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Mlyr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663440" y="205740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1960  (+33 yıl)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720840" y="1188720"/>
            <a:ext cx="1965960" cy="146304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720840" y="1188720"/>
            <a:ext cx="196596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766560" y="132588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Mlyr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766560" y="205740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1974  (+14 yıl)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11480" y="2834640"/>
            <a:ext cx="1965960" cy="146304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11480" y="2834640"/>
            <a:ext cx="196596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297180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Mlyr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457200" y="370332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1987  (+13 yıl)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514600" y="2834640"/>
            <a:ext cx="1965960" cy="146304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514600" y="2834640"/>
            <a:ext cx="196596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60320" y="297180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Mlyr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2560320" y="370332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1998  (+11 yıl)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617720" y="2834640"/>
            <a:ext cx="1965960" cy="146304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617720" y="2834640"/>
            <a:ext cx="196596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63440" y="297180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Mlyr</a:t>
            </a:r>
            <a:endParaRPr lang="en-US" sz="2800" dirty="0"/>
          </a:p>
        </p:txBody>
      </p:sp>
      <p:sp>
        <p:nvSpPr>
          <p:cNvPr id="32" name="Text 30"/>
          <p:cNvSpPr/>
          <p:nvPr/>
        </p:nvSpPr>
        <p:spPr>
          <a:xfrm>
            <a:off x="4663440" y="370332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  (+12 yıl)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720840" y="2834640"/>
            <a:ext cx="1965960" cy="1463040"/>
          </a:xfrm>
          <a:prstGeom prst="rect">
            <a:avLst/>
          </a:prstGeom>
          <a:solidFill>
            <a:srgbClr val="1E2A4A"/>
          </a:solidFill>
          <a:ln/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6720840" y="2834640"/>
            <a:ext cx="196596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766560" y="2971800"/>
            <a:ext cx="1874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Mlyr</a:t>
            </a:r>
            <a:endParaRPr lang="en-US" sz="2800" dirty="0"/>
          </a:p>
        </p:txBody>
      </p:sp>
      <p:sp>
        <p:nvSpPr>
          <p:cNvPr id="36" name="Text 34"/>
          <p:cNvSpPr/>
          <p:nvPr/>
        </p:nvSpPr>
        <p:spPr>
          <a:xfrm>
            <a:off x="6766560" y="370332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2058 (tahminî)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Nüfus Dinamikleri – 9. Sınıf Coğrafya</dc:title>
  <dc:subject>PptxGenJS Presentation</dc:subject>
  <dc:creator>Kamil Uğraş Türkoğlu</dc:creator>
  <cp:lastModifiedBy>Kamil Uğraş Türkoğlu</cp:lastModifiedBy>
  <cp:revision>1</cp:revision>
  <dcterms:created xsi:type="dcterms:W3CDTF">2026-05-19T13:26:09Z</dcterms:created>
  <dcterms:modified xsi:type="dcterms:W3CDTF">2026-05-19T13:26:09Z</dcterms:modified>
</cp:coreProperties>
</file>