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83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kamilugras.com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1143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286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429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572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5715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6858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8001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57200" y="45720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800" b="1" dirty="0">
                <a:solidFill>
                  <a:srgbClr val="0ABFBC"/>
                </a:solidFill>
              </a:rPr>
              <a:t>2.</a:t>
            </a:r>
            <a:endParaRPr lang="en-US" sz="8800" dirty="0"/>
          </a:p>
        </p:txBody>
      </p:sp>
      <p:sp>
        <p:nvSpPr>
          <p:cNvPr id="12" name="Shape 10"/>
          <p:cNvSpPr/>
          <p:nvPr/>
        </p:nvSpPr>
        <p:spPr>
          <a:xfrm>
            <a:off x="457200" y="1783080"/>
            <a:ext cx="1463040" cy="347472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57200" y="178308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A82"/>
                </a:solidFill>
              </a:rPr>
              <a:t>ÜNİTE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kern="0" spc="100" dirty="0">
                <a:solidFill>
                  <a:srgbClr val="FFFFFF"/>
                </a:solidFill>
              </a:rPr>
              <a:t>MEKÂNSAL BİLGİ</a:t>
            </a:r>
            <a:endParaRPr lang="en-US" sz="4200" dirty="0"/>
          </a:p>
        </p:txBody>
      </p:sp>
      <p:sp>
        <p:nvSpPr>
          <p:cNvPr id="15" name="Text 13"/>
          <p:cNvSpPr/>
          <p:nvPr/>
        </p:nvSpPr>
        <p:spPr>
          <a:xfrm>
            <a:off x="457200" y="29260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kern="0" spc="100" dirty="0">
                <a:solidFill>
                  <a:srgbClr val="0ABFBC"/>
                </a:solidFill>
              </a:rPr>
              <a:t>TEKNOLOJİLERİ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457200" y="379476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dirty="0">
                <a:solidFill>
                  <a:srgbClr val="CADCFC"/>
                </a:solidFill>
              </a:rPr>
              <a:t>9. Sınıf Coğrafya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0" y="5074920"/>
            <a:ext cx="9144000" cy="6400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PROJEKSİYON YÖNTEMLERİ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Küresel Dünya'yı düz zemine aktarırken bozulmaları en aza indiren matematiksel yöntemler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274320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2743200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118872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SILINDIRIK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8105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</a:rPr>
              <a:t>Bozulma: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57200" y="21031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</a:rPr>
              <a:t>Kutuplara doğru artar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457200" y="28346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</a:rPr>
              <a:t>Kullanım: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3127248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</a:rPr>
              <a:t>Dünya genel haritaları, Ekvator çevresi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200400" y="1188720"/>
            <a:ext cx="274320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200400" y="1188720"/>
            <a:ext cx="2743200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3200400" y="118872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KONIK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337560" y="18105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</a:rPr>
              <a:t>Bozulma: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337560" y="21031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</a:rPr>
              <a:t>Orta enlemlerde az, Ekvator &amp; kutuplarda fazla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337560" y="28346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</a:rPr>
              <a:t>Kullanım: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337560" y="3127248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</a:rPr>
              <a:t>Orta enlem ülkeleri (Türkiye dahil)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080760" y="1188720"/>
            <a:ext cx="274320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6080760" y="1188720"/>
            <a:ext cx="2743200" cy="47548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6080760" y="118872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DÜZLEM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17920" y="18105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</a:rPr>
              <a:t>Bozulma: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217920" y="21031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</a:rPr>
              <a:t>Ekvatora doğru artar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217920" y="28346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</a:rPr>
              <a:t>Kullanım: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217920" y="3127248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</a:rPr>
              <a:t>Kutup bölgesi haritaları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320040" y="4919472"/>
            <a:ext cx="8686800" cy="201168"/>
          </a:xfrm>
          <a:prstGeom prst="rect">
            <a:avLst/>
          </a:prstGeom>
          <a:solidFill>
            <a:srgbClr val="0ABFBC"/>
          </a:solidFill>
          <a:ln w="10160">
            <a:solidFill>
              <a:srgbClr val="0ABFB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5720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Hiçbir projeksiyon mükemmel değildir — her biri şekli, alanı ya da mesafeyi feda eder.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ÖLÇEK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Haritadaki uzunlukların gerçek mesafeye oranı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206240" cy="34747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4206240" cy="457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118872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1. KESİR ÖLÇEK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755648"/>
            <a:ext cx="39319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Pay / Payda şeklinde gösterilir.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Pay daima 1'dir.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Payda küçültme miktarını gösterir.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Birim her zaman santimetre (cm).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Örnek:  1/100.000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→ Haritada 1 cm = Gerçekte 1 km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800600" y="1188720"/>
            <a:ext cx="4206240" cy="34747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800600" y="1188720"/>
            <a:ext cx="4206240" cy="4572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800600" y="118872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2. ÇİZGİ ÖLÇEK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755648"/>
            <a:ext cx="39319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Grafik olarak gösterilir.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Haritadaki uzunlukların gerçekte ne kadar olduğunu bir doğru üzerinde gösterir.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Dijital cihazlarla kopyalandığında ölçek de değişir — pratikte daha güvenilirdir.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Örnek: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|—1 cm—| = 0—1—2—3 km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20040" y="4773168"/>
            <a:ext cx="8686800" cy="347472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57200" y="47731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Ölçeksiz yapılan kabataslak çizimlere KROKİ denir. Krokide uzunluk ve alan hesabı yapılamaz.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BÜYÜK ve KÜÇÜK ÖLÇEKLİ HARİTALAR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88720"/>
            <a:ext cx="420624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206240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88720"/>
            <a:ext cx="4206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BÜYÜK ÖLÇEKLİ HARİTA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810512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822960" y="1783080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Küçültme oranı AZ (örn. 1/2.000.000)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2377440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822960" y="235000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Ayrıntı FAZLADIR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57200" y="2944368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822960" y="2916936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Dar alanı gösterir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3511296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822960" y="3483864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Mahalle, ilçe, şehir haritaları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4078224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822960" y="4050792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Coğrafi unsurlar ayrıntılı görünür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709160" y="1188720"/>
            <a:ext cx="420624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4709160" y="1188720"/>
            <a:ext cx="4206240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709160" y="1188720"/>
            <a:ext cx="4206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KÜÇÜK ÖLÇEKLİ HARİTA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846320" y="1810512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212080" y="1783080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Küçültme oranı FAZLA (örn. 1/20.000.000)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846320" y="2377440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5212080" y="2350008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Ayrıntı AZDIR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846320" y="2944368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5212080" y="2916936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Geniş alanı gösterir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4846320" y="3511296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5212080" y="3483864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Ülke, kıta, dünya haritaları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846320" y="4078224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5212080" y="4050792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Genel bir bakış sunar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320040" y="5084064"/>
            <a:ext cx="8686800" cy="182880"/>
          </a:xfrm>
          <a:prstGeom prst="rect">
            <a:avLst/>
          </a:prstGeom>
          <a:solidFill>
            <a:srgbClr val="0ABFBC"/>
          </a:solidFill>
          <a:ln w="10160">
            <a:solidFill>
              <a:srgbClr val="0ABFB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457200" y="5084064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⚠  Payda sayısı büyüdükçe ölçek KÜÇÜLÜR — ayrıntı azalır, gösterilen alan genişler.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DAĞILIŞ HARİTALARI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Coğrafi olay ve unsurların mekânsal dağılışını gösterme yöntemleri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11480" y="1353312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11480" y="13533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78408" y="1225296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Korokromatik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978408" y="155448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Yayılış alanlarını renk/desenle gösterir. Miktar belirtmez.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" y="2121408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411480" y="2304288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11480" y="2304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78408" y="217627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Koroplet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978408" y="2505456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Sayısal değerlere göre dereceli renklendirme. Miktar &amp; yoğunluk gösterir.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20040" y="3072384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411480" y="325526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11480" y="32552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78408" y="312724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İzoplet &amp; İzometrik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978408" y="3456432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Eşit değer noktaları çizgilerle birleştirilir (izohips, izoterm…).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4023360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411480" y="420624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11480" y="4206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78408" y="407822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Noktalama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978408" y="4407408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Her nokta belirli bir miktarı temsil eder. Yoğunluk nokta sıklığından anlaşılır.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754880" y="1170432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4846320" y="1353312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846320" y="13533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13248" y="1225296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Oransal Sembol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413248" y="155448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Büyüklüğü değere göre değişen semboller kullanılır.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4754880" y="2121408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4846320" y="2304288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846320" y="2304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13248" y="2176272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Akış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5413248" y="2505456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Hareket miktarı ve yönünü gösterir. Göç, trafik, nehir akışı.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4754880" y="3072384"/>
            <a:ext cx="425196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6" name="Shape 34"/>
          <p:cNvSpPr/>
          <p:nvPr/>
        </p:nvSpPr>
        <p:spPr>
          <a:xfrm>
            <a:off x="4846320" y="3255264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4846320" y="32552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7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413248" y="312724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Kartogram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5413248" y="3456432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Alan büyüklüğü istatistiksel veriye göre boyutlandırılır.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KOROKROMATİK &amp; KOROPLET HARİTALAR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4206240" cy="37947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206240" cy="457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70432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1. KOROKROMATİK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719072"/>
            <a:ext cx="3931920" cy="3090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Yayılış alanları farklı renk ya da desenlerle gösterilir.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Sadece ALANSAL DAĞILIŞ gösterilir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Yoğunluk veya miktar belirtmez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Örnekler: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Dünyada kömür yataklarının dağılışı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Türkiye'deki toprak türleri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Büyükşehir belediyesi olan iller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800600" y="1170432"/>
            <a:ext cx="4206240" cy="37947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4800600" y="1170432"/>
            <a:ext cx="4206240" cy="4572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800600" y="1170432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2. KOROPLET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37760" y="1719072"/>
            <a:ext cx="3931920" cy="3090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Sayısal değerlere göre dereceli renklendirme yapılır.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Koyu renk → FAZLA / YOĞUN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Açık renk → AZ / SEYREK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Örnekler: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İllere göre mısır üretimi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Nüfus yoğunluğu haritaları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Kişi başına düşen gelir haritaları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20040" y="5029200"/>
            <a:ext cx="8686800" cy="201168"/>
          </a:xfrm>
          <a:prstGeom prst="rect">
            <a:avLst/>
          </a:prstGeom>
          <a:solidFill>
            <a:srgbClr val="0ABFBC"/>
          </a:solidFill>
          <a:ln w="10160">
            <a:solidFill>
              <a:srgbClr val="0ABFB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57200" y="502920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Fark: Korokromatik 'nerede var?' sorusunu yanıtlar. Koroplet 'ne kadar?' sorusunu yanıtlar.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İZOPLET &amp; NOKTALAMA HARİTALARI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420624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206240" cy="457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70432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3. İZOPLET &amp; İZOMETRİK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57200" y="1691640"/>
            <a:ext cx="39319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Eşit değerlerdeki noktalar çizgilerle birleştirilir.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Başlıca izometrik çizgiler: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İzohips → Eş yükselti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İzobat → Eş derinlik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İzoterm → Eş sıcaklık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İzobar → Eş basınç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İzoseist → Eş sismik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Çizgiler birbirine yakınsa değişim hızlıdır.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800600" y="1170432"/>
            <a:ext cx="420624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4800600" y="1170432"/>
            <a:ext cx="4206240" cy="4572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800600" y="1170432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4. NOKTALAMA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937760" y="1691640"/>
            <a:ext cx="39319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Her nokta belirli bir miktarı temsil eder.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Nokta sıklığı = Yoğunluk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Örnekler: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Nüfus dağılışı haritaları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Tarımsal üretim miktarları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🩺 Tarihi örnek: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Dr. John Snow (1854 Londra) kolera salgınının kaynağını noktalama haritasıyla tespit etti → su pompasını kapattı → salgın sona erdi.</a:t>
            </a:r>
            <a:endParaRPr lang="en-US" sz="12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ORANSAL SEMBOL · AKIŞ · KARTOGRAM HARİTALARI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274320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2743200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70432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5. ORANSAL SEMBOL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755648"/>
            <a:ext cx="2468880" cy="3090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Değere göre boyutu değişen semboller kullanılır.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En yaygın sembol dairedir; kare, çubuk, ikon da kullanılır.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Örnek: KOP (Konya Ovası Projesi) sulanan alan haritası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1170432"/>
            <a:ext cx="274320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0" y="1170432"/>
            <a:ext cx="2743200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200400" y="1170432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6. AKIŞ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37560" y="1755648"/>
            <a:ext cx="2468880" cy="3090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Bir coğrafi unsurun hareket miktarını ve yönünü gösterir.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Örnek: Balon balığının Hint Okyanusu'ndan Kızıldeniz → Akdeniz'e yayılışı; Malazgirt Savaşı ordu harekat haritası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80760" y="1170432"/>
            <a:ext cx="274320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6080760" y="1170432"/>
            <a:ext cx="2743200" cy="47548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6080760" y="1170432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7. KARTOGRAM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17920" y="1755648"/>
            <a:ext cx="2468880" cy="3090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Alan büyüklüğü istatistiksel veriye göre boyutlandırılır. Sosyoekonomik değişkenleri görselleştirir.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Örnek: Türkiye illere göre nüfus dağılışı kartogramı — İstanbul çok büyük görünür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YÜKSELTİ VE YER ŞEKİLLERİNİN HARİTADA GÖSTERİMİ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8686800" cy="548640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Yeryüzü düz değildir — dağları, vadileri, platoları 2 boyutlu haritaya aktarmak için özel yöntemler geliştirilmiştir.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847088"/>
            <a:ext cx="2743200" cy="331012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320040" y="1847088"/>
            <a:ext cx="2743200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320040" y="1847088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Renklendirme Yöntemi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423160"/>
            <a:ext cx="246888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Aynı yükseltideki yerler aynı renk tonu ile gösterilir.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0 → Yeşil → Sarı → Turuncu → Kahverengi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(yükselti arttıkça)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Denizlerde: Açık mavi → Koyu mavi (derinlik artar)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847088"/>
            <a:ext cx="2743200" cy="331012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200400" y="1847088"/>
            <a:ext cx="2743200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200400" y="1847088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İzohips Yöntemi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2423160"/>
            <a:ext cx="246888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Aynı yükseltideki noktalar kapalı eğrilerle birleştirilir.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Topoğrafya haritalarında kullanılır.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Eğriler yakınsa eğim FAZLA, uzaksa EĞİM AZ.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80760" y="1847088"/>
            <a:ext cx="2743200" cy="331012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6080760" y="1847088"/>
            <a:ext cx="2743200" cy="47548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6080760" y="1847088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Kabartma Yöntemi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17920" y="2423160"/>
            <a:ext cx="246888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Yükseltiler 3 boyutlu maket olarak üretilir.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Algılanması kolay — öğretim amaçlı tercih edilir.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Görme engelli bireyler için de kullanışlıdır.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Günümüzde 3D yazıcılarla üretilmektedir.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RENKLENDİRME YÖNTEMİ — RENK SKALASI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</a:rPr>
              <a:t>Yükselti Renk Skalası: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640080" cy="320040"/>
          </a:xfrm>
          <a:prstGeom prst="rect">
            <a:avLst/>
          </a:prstGeom>
          <a:solidFill>
            <a:srgbClr val="2E8B57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143000" y="1600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0 – 250 m — Yeşil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365760" y="1984248"/>
            <a:ext cx="640080" cy="320040"/>
          </a:xfrm>
          <a:prstGeom prst="rect">
            <a:avLst/>
          </a:prstGeom>
          <a:solidFill>
            <a:srgbClr val="90EE90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143000" y="198424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250 – 500 m — Açık Yeşil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65760" y="2368296"/>
            <a:ext cx="640080" cy="320040"/>
          </a:xfrm>
          <a:prstGeom prst="rect">
            <a:avLst/>
          </a:prstGeom>
          <a:solidFill>
            <a:srgbClr val="FFD700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1143000" y="2368296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500 – 1000 m — Sarı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65760" y="2752344"/>
            <a:ext cx="640080" cy="320040"/>
          </a:xfrm>
          <a:prstGeom prst="rect">
            <a:avLst/>
          </a:prstGeom>
          <a:solidFill>
            <a:srgbClr val="FF8C00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1143000" y="2752344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1000 – 1500 m — Turuncu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65760" y="3136392"/>
            <a:ext cx="640080" cy="320040"/>
          </a:xfrm>
          <a:prstGeom prst="rect">
            <a:avLst/>
          </a:prstGeom>
          <a:solidFill>
            <a:srgbClr val="CD853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143000" y="313639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1500 – 2500 m — Açık Kahve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365760" y="3520440"/>
            <a:ext cx="640080" cy="320040"/>
          </a:xfrm>
          <a:prstGeom prst="rect">
            <a:avLst/>
          </a:prstGeom>
          <a:solidFill>
            <a:srgbClr val="8B4513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1143000" y="3520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2500+ m — Koyu Kahve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365760" y="3904488"/>
            <a:ext cx="640080" cy="320040"/>
          </a:xfrm>
          <a:prstGeom prst="rect">
            <a:avLst/>
          </a:prstGeom>
          <a:solidFill>
            <a:srgbClr val="ADD8E6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1143000" y="390448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0 – −100 m — Açık Mavi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365760" y="4288536"/>
            <a:ext cx="640080" cy="320040"/>
          </a:xfrm>
          <a:prstGeom prst="rect">
            <a:avLst/>
          </a:prstGeom>
          <a:solidFill>
            <a:srgbClr val="00008B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1143000" y="4288536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−1000+ m — Koyu Mavi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572000" y="1188720"/>
            <a:ext cx="4389120" cy="39776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572000" y="1188720"/>
            <a:ext cx="4389120" cy="457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572000" y="11887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KABARTMA YÖNTEMİ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709160" y="1737360"/>
            <a:ext cx="411480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Yükseltiler gerçek anlamda 3 boyutlu olarak üretilir.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✅ Algılanması kolay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✅ Öğretim ortamlarında sık tercih edilir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✅ Görme engelli bireyler için işlevsel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✅ Plastik malzeme ile düşük maliyetli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✅ Günümüzde 3D yazıcılarla üretilebilir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🇹🇷 Türkiye kabartma haritaları okullarda yaygın olarak kullanılır.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EŞ YÜKSELTİ EĞRİSİ — İZOHİPS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Topoğrafya haritalarının temeli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686800" cy="530352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Yükseltileri aynı olan noktaların birleştirilmesiyle oluşan iç içe kapalı eğrilere İZOHİPS denir. Bu yöntemle çizilen haritalara Topoğrafya Haritası adı verilir.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10512"/>
            <a:ext cx="8686800" cy="47548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20040" y="1810512"/>
            <a:ext cx="164592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594360" y="1883664"/>
            <a:ext cx="8275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Aynı izohips üzerindeki tüm noktaların yükseltisi eşittir.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" y="2359152"/>
            <a:ext cx="8686800" cy="47548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20040" y="2359152"/>
            <a:ext cx="164592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594360" y="2432304"/>
            <a:ext cx="8275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İzohipsler iç içe geçmiş kapalı eğrilerdir ve birbirini kesmez.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20040" y="2907792"/>
            <a:ext cx="8686800" cy="47548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320040" y="2907792"/>
            <a:ext cx="164592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94360" y="2980944"/>
            <a:ext cx="8275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0 metre eğrisi deniz kıyısından geçer → 'kıyı çizgisi' olarak adlandırılır.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20040" y="3456432"/>
            <a:ext cx="8686800" cy="47548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320040" y="3456432"/>
            <a:ext cx="164592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594360" y="3529584"/>
            <a:ext cx="8275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İzohipsler arasındaki yükselti farkı haritanın tamamında aynıdır.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0040" y="4005072"/>
            <a:ext cx="8686800" cy="47548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320040" y="4005072"/>
            <a:ext cx="164592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94360" y="4078224"/>
            <a:ext cx="8275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İzohipsler birbirine yakınsa EĞİM FAZLA, uzaksa EĞİM AZDİR.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20040" y="4553712"/>
            <a:ext cx="8686800" cy="47548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320040" y="4553712"/>
            <a:ext cx="164592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594360" y="4626864"/>
            <a:ext cx="8275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En geniş izohips halkası en alçak yeri, en dar halka en yüksek yeri gösterir.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BU ÜNİTEDE NELER ÖĞRENECEĞİZ?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502920" y="128930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12893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78992" y="1197864"/>
            <a:ext cx="7498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</a:rPr>
              <a:t>Harita bileşenlerini kullanmayı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78992" y="152704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D7A8A"/>
                </a:solidFill>
              </a:rPr>
              <a:t>Harita okuryazarlığı, elemanlar, türler, dağılış yöntemleri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057400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502920" y="220370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02920" y="22037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78992" y="2112264"/>
            <a:ext cx="7498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</a:rPr>
              <a:t>Koordinat sistemini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78992" y="244144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D7A8A"/>
                </a:solidFill>
              </a:rPr>
              <a:t>Enlem, boylam, GPS ve saat dilimleri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2971800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502920" y="311810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502920" y="3118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078992" y="3026664"/>
            <a:ext cx="7498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</a:rPr>
              <a:t>Türkiye'nin coğrafi konumunu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78992" y="335584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D7A8A"/>
                </a:solidFill>
              </a:rPr>
              <a:t>Mutlak konum, göreceli konum, Mavi Vatan, Gök Vatan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3886200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502920" y="403250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02920" y="40325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078992" y="3941064"/>
            <a:ext cx="7498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</a:rPr>
              <a:t>Mekânsal bilgi teknolojilerini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78992" y="427024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D7A8A"/>
                </a:solidFill>
              </a:rPr>
              <a:t>CBS, uzaktan algılama ve GPS bileşenleri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TOPOĞRAFİ HARİTALARDA YER ŞEKİLLERİ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164592" cy="8229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76072" y="122529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Zirve (Doruk)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76072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Dağ ya da tepelerin en yüksek noktası. Nokta (.) ya da üçgen (▲) ile gösterilir.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09160" y="1170432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4709160" y="1170432"/>
            <a:ext cx="164592" cy="8229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965192" y="122529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Boyun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65192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İki tepe arasında kalan ve çevresine göre yükseltinin daha az olduğu yer.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20040" y="2139696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20040" y="2139696"/>
            <a:ext cx="164592" cy="8229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576072" y="2194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Sırt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76072" y="2523744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Tepe veya dağlarda farklı yöne bakan yamaçları birleştiren yer.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709160" y="2139696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709160" y="2139696"/>
            <a:ext cx="164592" cy="8229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4965192" y="21945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Vadi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65192" y="2523744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Akarsu veya buzul aşındırmasıyla oluşan, taban ve iki yanı yamaçlı eğimli oluk.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3108960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20040" y="3108960"/>
            <a:ext cx="164592" cy="8229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576072" y="316382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Delta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76072" y="34930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Akarsuların getirdiği alüvyonların deniz kıyısında birikmesiyle oluşan ova.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709160" y="3108960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4709160" y="3108960"/>
            <a:ext cx="164592" cy="8229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965192" y="316382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Falez (Yalıyar)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965192" y="34930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Dalga aşındırması sonucu oluşan dik kıyılar.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320040" y="4078224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320040" y="4078224"/>
            <a:ext cx="164592" cy="8229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576072" y="413308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Şelale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76072" y="4462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Akarsu boyundaki eğim kırığında suyun yüksekten dökülüp aktığı yer.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709160" y="4078224"/>
            <a:ext cx="4206240" cy="82296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4709160" y="4078224"/>
            <a:ext cx="164592" cy="8229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965192" y="413308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Çukur (Çanak)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965192" y="4462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Yüksek kesimlerle çevrili alçak sahalar.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0ABFBC"/>
                </a:solidFill>
              </a:rPr>
              <a:t>2.1.2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548640" y="21031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kern="0" spc="200" dirty="0">
                <a:solidFill>
                  <a:srgbClr val="FFFFFF"/>
                </a:solidFill>
              </a:rPr>
              <a:t>TÜRKİYE'NİN COĞRAFİ KONUMU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30175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CADCFC"/>
                </a:solidFill>
              </a:rPr>
              <a:t>Mutlak Konum  ·  Göreceli Konum  ·  Mavi Vatan  ·  Gök Vatan</a:t>
            </a:r>
            <a:endParaRPr lang="en-US" sz="13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TÜRKİYE'NİN MUTLAK KONUMU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Dünya üzerindeki kesin matematiksel konum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868680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70432"/>
            <a:ext cx="2560320" cy="7772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47472" y="1170432"/>
            <a:ext cx="25054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Enlem Aralığı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999232" y="133502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</a:rPr>
              <a:t>36° – 42° Kuzey Paralelleri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" y="2084832"/>
            <a:ext cx="868680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20040" y="2084832"/>
            <a:ext cx="2560320" cy="77724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47472" y="2084832"/>
            <a:ext cx="25054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Boylam Aralığı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999232" y="224942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</a:rPr>
              <a:t>26° – 45° Doğu Meridyenleri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20040" y="2999232"/>
            <a:ext cx="868680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320040" y="2999232"/>
            <a:ext cx="2560320" cy="777240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47472" y="2999232"/>
            <a:ext cx="25054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Yarım Küre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999232" y="316382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</a:rPr>
              <a:t>Kuzey Yarım Küre + Doğu Yarım Küre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20040" y="3913632"/>
            <a:ext cx="868680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320040" y="3913632"/>
            <a:ext cx="2560320" cy="77724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347472" y="3913632"/>
            <a:ext cx="25054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İklim Kuşağı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999232" y="407822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</a:rPr>
              <a:t>Orta Kuşak → Ilıman İklim → Dört mevsim belirgin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20040" y="4919472"/>
            <a:ext cx="8686800" cy="201168"/>
          </a:xfrm>
          <a:prstGeom prst="rect">
            <a:avLst/>
          </a:prstGeom>
          <a:solidFill>
            <a:srgbClr val="0ABFBC"/>
          </a:solidFill>
          <a:ln w="10160">
            <a:solidFill>
              <a:srgbClr val="0ABFB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5720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Türkiye'nin doğusu ile batısı arasında yaklaşık 76 dakikalık yerel saat farkı vardır.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TÜRKİYE'NİN GÖRECELİ KONUMU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Diğer yerlerle ilişkisel konum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11480" y="128930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11480" y="12893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🌍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87552" y="120700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Asya-Avrupa Köprüsü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987552" y="1499616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Türkiye iki kıtayı birbirine bağlar. Türk Boğazları (İstanbul &amp; Çanakkale) Karadeniz-Akdeniz bağlantısını sağlar. Güvenlik, ticaret ve ulaşım açısından stratejik.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" y="1975104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411480" y="2093976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11480" y="20939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🛢️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87552" y="201168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Enerji Koridoru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987552" y="2304288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Orta Doğu ve Kafkasya'nın enerji kaynakları Türkiye üzerinden Avrupa'ya taşınır.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20040" y="2779776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411480" y="2898648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11480" y="2898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🌊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87552" y="281635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Üç Denize Kıyı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987552" y="3108960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Karadeniz, Ege ve Akdeniz kıyıları. Marmara Denizi iç denizdir. Bu yapı deniz ticaret ve balıkçılık açısından büyük avantaj sağlar.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3584448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411480" y="3703320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11480" y="3703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🤝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87552" y="362102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Jeopolitik Konum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987552" y="3913632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Komşular: Ermenistan, Gürcistan, Azerbaycan, İran, Irak, Suriye, Yunanistan, Bulgaristan. NATO üyesi, G-20 üyesi.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320040" y="4389120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411480" y="4507992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11480" y="4507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🏛️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87552" y="442569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</a:rPr>
              <a:t>Kültürel Miras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987552" y="4718304"/>
            <a:ext cx="7863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C3E50"/>
                </a:solidFill>
              </a:rPr>
              <a:t>Pek çok medeniyete ev sahipliği yapmış zengin miras. Dünyanın en cazip turizm destinasyonlarından biri.</a:t>
            </a:r>
            <a:endParaRPr lang="en-US" sz="11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MAVİ VATAN &amp; GÖK VATAN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420624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206240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70432"/>
            <a:ext cx="4206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🌊  MAVİ VATAN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737360"/>
            <a:ext cx="3931920" cy="3127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Türkiye'nin uluslararası hukuka uygun egemenlik alanı olan deniz yetki bölgeleridir.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Karadeniz, Ege ve Akdeniz kıyıları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Türkiye'nin gerçek yüz ölçümü: 780.043 km²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Mavi Vatan Türkiye için şunu ifade eder: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Denizlerin stratejik önemi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Uluslararası ilişkilerdeki haklar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Kıyı ve deniz güvenliği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→ Enerji kaynakları (petrol, doğal gaz)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800600" y="1170432"/>
            <a:ext cx="4206240" cy="38404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4800600" y="1170432"/>
            <a:ext cx="4206240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800600" y="1170432"/>
            <a:ext cx="4206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✈️  GÖK VATAN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1737360"/>
            <a:ext cx="3931920" cy="3127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Kara ve deniz sınırları üzerindeki ulusal hava sahasıdır.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Türkiye'nin savunma teknolojileri: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Anka, Karayel (İHA)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Göktürk-2, İMECE (uydu)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TAI Hürkuş (hafif saldırı uçağı)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Gökbey (helikopter)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T-129 Atak (taarruz helikopteri)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Gökdeniz &amp; Hisar (hava savunma)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ÇAFRAD (radar)</a:t>
            </a:r>
            <a:endParaRPr lang="en-US" sz="12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0ABFBC"/>
                </a:solidFill>
              </a:rPr>
              <a:t>2.1.3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548640" y="21031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kern="0" spc="200" dirty="0">
                <a:solidFill>
                  <a:srgbClr val="FFFFFF"/>
                </a:solidFill>
              </a:rPr>
              <a:t>MEKÂNSAL BİLGİ TEKNOLOJİLERİNİN BİLEŞENLERİ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30175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CADCFC"/>
                </a:solidFill>
              </a:rPr>
              <a:t>CBS  ·  Uzaktan Algılama  ·  GPS</a:t>
            </a:r>
            <a:endParaRPr lang="en-US" sz="13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COĞRAFİ BİLGİ SİSTEMLERİ (CBS)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Mekânsal bilgileri toplayan, depolayan, analiz eden ve görselleştiren bilgisayar tabanlı sistem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686800" cy="548640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</a:rPr>
              <a:t>CBS, farklı kaynaklardan gelen mekânsal veri katmanlarını üst üste bindirerek bütünleşik analiz yapılmasına olanak tanır.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4251960" cy="8686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429768" y="2029968"/>
            <a:ext cx="457200" cy="45720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29768" y="2029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78408" y="1965960"/>
            <a:ext cx="3429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Veri toplama ve bilgi yönetimi hızlı ve kolay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754880" y="1828800"/>
            <a:ext cx="4251960" cy="8686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864608" y="2029968"/>
            <a:ext cx="457200" cy="45720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864608" y="2029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13248" y="1965960"/>
            <a:ext cx="3429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Mekânsal ve sözel bilgileri birlikte kullanma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320040" y="2852928"/>
            <a:ext cx="4251960" cy="8686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429768" y="3054096"/>
            <a:ext cx="457200" cy="45720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9768" y="3054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78408" y="2990088"/>
            <a:ext cx="3429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Yakınlık analizi, uzunluk, alan, eğim ölçümü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754880" y="2852928"/>
            <a:ext cx="4251960" cy="8686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4864608" y="3054096"/>
            <a:ext cx="457200" cy="45720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864608" y="3054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13248" y="2990088"/>
            <a:ext cx="3429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Mekânsal değişimleri zaman aralıklarıyla izleme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320040" y="3877056"/>
            <a:ext cx="4251960" cy="8686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429768" y="4078224"/>
            <a:ext cx="457200" cy="45720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29768" y="4078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78408" y="4014216"/>
            <a:ext cx="3429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Dijital ortamda üretilen haritaları kolayca paylaşma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754880" y="3877056"/>
            <a:ext cx="4251960" cy="86868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4864608" y="4078224"/>
            <a:ext cx="457200" cy="45720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4864608" y="4078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413248" y="4014216"/>
            <a:ext cx="3429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Kriz yönetimi ve erken uyarı sistemleri</a:t>
            </a:r>
            <a:endParaRPr lang="en-US" sz="12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CBS'NİN BEŞ BİLEŞENİ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1463040" cy="694944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70432"/>
            <a:ext cx="14630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Kullanıcı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920240" y="1280160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CBS uygulamalarının başarısında belirleyici rol oynar. Diğer bileşenleri organize eder ve sistemi yönetir.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20040" y="1975104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" y="1975104"/>
            <a:ext cx="1463040" cy="694944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20040" y="1975104"/>
            <a:ext cx="14630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Veri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920240" y="2084832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Uydu görüntüleri, hava fotoğrafları ve saha araştırmalarından elde edilen mekânsal verilerdir. Doğru &amp; güncel veri zorunludur.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20040" y="2779776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20040" y="2779776"/>
            <a:ext cx="1463040" cy="694944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320040" y="2779776"/>
            <a:ext cx="14630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Donanım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20240" y="2889504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Akıllı telefon, tablet, bilgisayar, tarayıcı, yazıcı ve GPS cihazları gibi teknolojiyi çalıştıran araçlar bütünüdür.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20040" y="3584448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320040" y="3584448"/>
            <a:ext cx="1463040" cy="694944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320040" y="3584448"/>
            <a:ext cx="14630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Yazılım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920240" y="3694176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Coğrafi verileri işlemek, harita üretmek ve mekânsal analiz yapmak için gerekli programlardır.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320040" y="4389120"/>
            <a:ext cx="868680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20040" y="4389120"/>
            <a:ext cx="1463040" cy="694944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320040" y="4389120"/>
            <a:ext cx="14630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Yöntem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920240" y="4498848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Kullanıcının belirlediği iş akışı; veri toplama, depolama, analiz ve görüntüleme tercihlerini içerir.</a:t>
            </a:r>
            <a:endParaRPr lang="en-US" sz="12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UZAKTAN ALGILAMA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Fiziksel temas olmaksızın uzaktan veri toplama ve analiz teknolojisi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8686800" cy="530352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57200" y="117043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Uydular görünür ışık dışında kızılötesi ve morötesi ışınları da algılar — insan gözünün göremediği bilgilere ulaşılır.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1828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1A2E"/>
                </a:solidFill>
              </a:rPr>
              <a:t>Tarihsel Gelişim: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20040" y="2331720"/>
            <a:ext cx="914400" cy="4114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320040" y="233172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1900'ler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371600" y="2240280"/>
            <a:ext cx="7498080" cy="5486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508760" y="233172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Güvercinlere kamera takılarak yeryüzü ilk kez havadan fotoğraflandı.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20040" y="2990088"/>
            <a:ext cx="914400" cy="4114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20040" y="2990088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Ardından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371600" y="2898648"/>
            <a:ext cx="7498080" cy="5486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508760" y="2990088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Balon, zeplin ve uçaklardan hava fotoğrafı çekilmeye başlandı.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20040" y="3648456"/>
            <a:ext cx="914400" cy="4114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20040" y="3648456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Günümüz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1371600" y="3557016"/>
            <a:ext cx="7498080" cy="5486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508760" y="3648456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Uydulardan yüksek çözünürlüklü görüntüler anlık olarak alınmaktadır.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4306824"/>
            <a:ext cx="914400" cy="4114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320040" y="4306824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Türkiye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371600" y="4215384"/>
            <a:ext cx="7498080" cy="5486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1508760" y="4306824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Göktürk-2 ve İMECE uyduları yerli uzaktan algılama kapasitesi sağlar.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20040" y="4937760"/>
            <a:ext cx="8686800" cy="201168"/>
          </a:xfrm>
          <a:prstGeom prst="rect">
            <a:avLst/>
          </a:prstGeom>
          <a:solidFill>
            <a:srgbClr val="0ABFBC"/>
          </a:solidFill>
          <a:ln w="10160">
            <a:solidFill>
              <a:srgbClr val="0ABFB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57200" y="493776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</a:rPr>
              <a:t>Kullanım alanları: Tarım · Ormancılık · Afet yönetimi · İklim değişikliği izleme · Kentsel planlama</a:t>
            </a:r>
            <a:endParaRPr lang="en-US" sz="1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KÜRESEL KONUMLANDIRMA SİSTEMİ (GPS)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7/24 her hava koşulunda çalışan konum belirleme sistemi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686800" cy="548640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</a:rPr>
              <a:t>GPS, uydu teknolojisinden yararlanarak canlı ya da nesnelere ait coğrafi koordinatları tespit eder. Her türlü hava koşulunda ve dünyanın her yerinde kesintisiz çalışır.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20040" y="1828800"/>
            <a:ext cx="2286000" cy="8046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347472" y="1828800"/>
            <a:ext cx="22128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1. Uydu Ağı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743200" y="1938528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Dünya yörüngesinde hareket eden uydular, coğrafi konum ve yerel saat verisi içeren radyo sinyalleri iletir.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20040" y="2761488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20040" y="2761488"/>
            <a:ext cx="2286000" cy="80467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47472" y="2761488"/>
            <a:ext cx="22128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2. Yer Kontrol Ağı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43200" y="2871216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İzleme ve kontrol istasyonları uyduların sinyallerini yakalar; uyduların konumunu takip eder, sistemi hatasız çalıştırır.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320040" y="3694176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320040" y="3694176"/>
            <a:ext cx="2286000" cy="804672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47472" y="3694176"/>
            <a:ext cx="221284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3. GPS Alıcıları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743200" y="3803904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Saat, akıllı telefon, araç navigasyonu ve el tipi cihazlar. Uydulardan gelen sinyali alarak konumu hesaplar.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320040" y="4663440"/>
            <a:ext cx="8686800" cy="457200"/>
          </a:xfrm>
          <a:prstGeom prst="rect">
            <a:avLst/>
          </a:prstGeom>
          <a:solidFill>
            <a:srgbClr val="0ABFBC"/>
          </a:solidFill>
          <a:ln w="10160">
            <a:solidFill>
              <a:srgbClr val="0ABFB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57200" y="466344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65A82"/>
                </a:solidFill>
              </a:rPr>
              <a:t>Kullanım alanları: Navigasyon · İHA · ATM'ler · Arama-kurtarma · Araç takip · Tarım · Yaban hayatı izleme · Meteoroloji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0ABFBC"/>
                </a:solidFill>
              </a:rPr>
              <a:t>2.1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548640" y="210312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kern="0" spc="200" dirty="0">
                <a:solidFill>
                  <a:srgbClr val="FFFFFF"/>
                </a:solidFill>
              </a:rPr>
              <a:t>HARİTA OKURYAZARLIĞI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30175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CADCFC"/>
                </a:solidFill>
              </a:rPr>
              <a:t>Mekânın Sembolik Dili  ·  Koordinatlar  ·  Saat Dilimleri  ·  Projeksiyon  ·  Ölçek  ·  Dağılış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ÜNİTE ÖZETİ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1143000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384048" cy="694944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228600" y="1143000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04088" y="1234440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Harita: Kuş bakışı + Ölçek + Düzlem → 3 temel özellik.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28600" y="1947672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228600" y="1947672"/>
            <a:ext cx="384048" cy="694944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228600" y="1947672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04088" y="2039112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Harita Elemanları: Başlık, çerçeve, koordinatlar, lejant, yön oku, ölçek.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28600" y="2752344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228600" y="2752344"/>
            <a:ext cx="384048" cy="694944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228600" y="2752344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04088" y="2843784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Koordinatlar: Enlem (Ekvator'a uzaklık) + Boylam (0° meridyenine uzaklık).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28600" y="3557016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228600" y="3557016"/>
            <a:ext cx="384048" cy="694944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228600" y="3557016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04088" y="3648456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Saat Dilimleri: Türkiye +3. Tarih değiştirme çizgisi 180° meridyenidir.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28600" y="4361688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228600" y="4361688"/>
            <a:ext cx="384048" cy="694944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228600" y="4361688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04088" y="4453128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Projeksiyon: Silindirik · Konik · Düzlem — her birinin bozulma özellikleri farklı.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709160" y="1143000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4709160" y="1143000"/>
            <a:ext cx="384048" cy="694944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709160" y="1143000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184648" y="1234440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Ölçek: Kesir (1/100.000) veya Çizgi. Büyük ölçek → ayrıntı fazla, alan dar.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709160" y="1947672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4709160" y="1947672"/>
            <a:ext cx="384048" cy="694944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709160" y="1947672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184648" y="2039112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Dağılış Haritaları: Korokromatik, Koroplet, İzoplet, Noktalama, Oransal, Akış, Kartogram.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709160" y="2752344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4709160" y="2752344"/>
            <a:ext cx="384048" cy="694944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4709160" y="2752344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8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184648" y="2843784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İzohips: Eşit yükseltili noktaları birleştiren kapalı eğriler → Topoğrafya haritası.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4709160" y="3557016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7" name="Shape 35"/>
          <p:cNvSpPr/>
          <p:nvPr/>
        </p:nvSpPr>
        <p:spPr>
          <a:xfrm>
            <a:off x="4709160" y="3557016"/>
            <a:ext cx="384048" cy="694944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4709160" y="3557016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9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184648" y="3648456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Türkiye: 36°–42°K, 26°–45°D · Asya-Avrupa köprüsü · Mavi Vatan · Gök Vatan.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09160" y="4361688"/>
            <a:ext cx="4297680" cy="694944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1" name="Shape 39"/>
          <p:cNvSpPr/>
          <p:nvPr/>
        </p:nvSpPr>
        <p:spPr>
          <a:xfrm>
            <a:off x="4709160" y="4361688"/>
            <a:ext cx="384048" cy="694944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2" name="Text 40"/>
          <p:cNvSpPr/>
          <p:nvPr/>
        </p:nvSpPr>
        <p:spPr>
          <a:xfrm>
            <a:off x="4709160" y="4361688"/>
            <a:ext cx="38404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10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5184648" y="4453128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MBT Bileşenleri: CBS analiz eder · Uzaktan Algılama veri toplar · GPS konumlandırır.</a:t>
            </a:r>
            <a:endParaRPr lang="en-US" sz="11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1143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286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429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572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5715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6858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8001000" y="0"/>
            <a:ext cx="50292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57200" y="457200"/>
            <a:ext cx="2743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800" b="1" dirty="0">
                <a:solidFill>
                  <a:srgbClr val="0ABFBC"/>
                </a:solidFill>
              </a:rPr>
              <a:t>2.</a:t>
            </a:r>
            <a:endParaRPr lang="en-US" sz="8800" dirty="0"/>
          </a:p>
        </p:txBody>
      </p:sp>
      <p:sp>
        <p:nvSpPr>
          <p:cNvPr id="12" name="Shape 10"/>
          <p:cNvSpPr/>
          <p:nvPr/>
        </p:nvSpPr>
        <p:spPr>
          <a:xfrm>
            <a:off x="457200" y="1719072"/>
            <a:ext cx="1463040" cy="347472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57200" y="171907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A82"/>
                </a:solidFill>
              </a:rPr>
              <a:t>ÜNİTE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2212848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kern="0" spc="200" dirty="0">
                <a:solidFill>
                  <a:srgbClr val="FFFFFF"/>
                </a:solidFill>
              </a:rPr>
              <a:t>MEKÂNSAL BİLGİ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457200" y="283464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kern="0" spc="200" dirty="0">
                <a:solidFill>
                  <a:srgbClr val="0ABFBC"/>
                </a:solidFill>
              </a:rPr>
              <a:t>TEKNOLOJİLERİ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457200" y="36118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CADCFC"/>
                </a:solidFill>
              </a:rPr>
              <a:t>Harita okuyabilmek ve mekânsal bilgi üretebilmek 21. yüzyılın hayati becerileridir.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206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CADCFC"/>
                </a:solidFill>
              </a:rPr>
              <a:t>Sunuyu </a:t>
            </a:r>
            <a:r>
              <a:rPr lang="en-US" sz="1300" dirty="0">
                <a:solidFill>
                  <a:srgbClr val="CADCFC"/>
                </a:solidFill>
                <a:hlinkClick r:id="rId3"/>
              </a:rPr>
              <a:t>kamilugras.com</a:t>
            </a:r>
            <a:r>
              <a:rPr lang="en-US" sz="1300" dirty="0">
                <a:solidFill>
                  <a:srgbClr val="CADCFC"/>
                </a:solidFill>
              </a:rPr>
              <a:t>'dan indirebilirsiniz.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5074920"/>
            <a:ext cx="9144000" cy="6400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HARİTA NEDİR?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1234440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8046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</a:rPr>
              <a:t>Dünya'nın veya başka bir gök cisminin tamamına ya da bir bölümüne ait coğrafi unsurların belirli bir oran dahilinde küçültülerek kuş bakışı görünümle düzlem üzerine çizilmesidir.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251460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</a:rPr>
              <a:t>Haritanın temel işlevi "Nerede?" sorusuna cevap vermektir.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3017520"/>
            <a:ext cx="416052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457200" y="3154680"/>
            <a:ext cx="411480" cy="41148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960120" y="310896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Mühendislik çalışmaları (köprü, baraj, yol)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65760" y="3822192"/>
            <a:ext cx="416052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457200" y="3959352"/>
            <a:ext cx="411480" cy="41148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960120" y="3913632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Afet bölgelerinin tespiti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663440" y="3017520"/>
            <a:ext cx="416052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4754880" y="3154680"/>
            <a:ext cx="411480" cy="41148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257800" y="310896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Kentsel planlama (park, yerleşim)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663440" y="3822192"/>
            <a:ext cx="4160520" cy="6858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4754880" y="3959352"/>
            <a:ext cx="411480" cy="411480"/>
          </a:xfrm>
          <a:prstGeom prst="ellipse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5257800" y="3913632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İklim, tarım, sağlık, turizm, güvenlik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BİR ÇİZİMİN HARİTA SAYILABİLMESİ İÇİN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3 temel özellik birlikte bulunmalıdır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274320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274320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1188720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Kuş Bakışı Görünüm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2468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Haritacı dik açıyla, tam yukarıdan bakar gibi çizer. Boyut ve şekil doğru aktarılır.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0" y="1188720"/>
            <a:ext cx="274320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200400" y="1188720"/>
            <a:ext cx="2743200" cy="5029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20040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703320" y="1188720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Ölçek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1828800"/>
            <a:ext cx="2468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Gerçek boyutlar orantılı olarak küçültülür. Ölçeksiz çizimlere kroki denir — krokide alan &amp; uzunluk hesabı yapılamaz.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080760" y="1188720"/>
            <a:ext cx="274320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6080760" y="1188720"/>
            <a:ext cx="2743200" cy="502920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08076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583680" y="1188720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Düzlem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17920" y="1828800"/>
            <a:ext cx="2468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Çizim kâğıt, kabartma yüzey ya da dijital ekran üzerine yapılır.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HARİTA ELEMANLARI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Haritanın sembolik dilini çözmek için 6 elemana ihtiyaç duyarız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164592" cy="11430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576072" y="12344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Başlık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76072" y="1618488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Haritanın konusunu ve gösterdiği yeri belirtir.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143000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709160" y="1143000"/>
            <a:ext cx="164592" cy="11430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965192" y="12344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Çerçeve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65192" y="1618488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Haritanın sınırlarını belirler.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" y="2441448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320040" y="2441448"/>
            <a:ext cx="164592" cy="1143000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76072" y="253288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Coğrafi Koordinatlar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76072" y="2916936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Paralel ve meridyenlerle konum bilgisi verir.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09160" y="2441448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4709160" y="2441448"/>
            <a:ext cx="164592" cy="11430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965192" y="253288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Harita İşaretleri (Lejant)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965192" y="2916936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Renk ve sembollerin anlamlarını açıklar.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20040" y="3739896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320040" y="3739896"/>
            <a:ext cx="164592" cy="11430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576072" y="3831336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Yön Oku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76072" y="4215384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Coğrafi yönleri gösterir; genellikle kuzeyi işaret eder.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09160" y="3739896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4709160" y="3739896"/>
            <a:ext cx="164592" cy="1143000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965192" y="3831336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Ölçek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965192" y="4215384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</a:rPr>
              <a:t>Haritadaki uzunlukların gerçek mesafeye oranıdır.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HARİTA TÜRLERİ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Kullanım amacına göre iki ana grup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20624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4206240" cy="4754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1188720"/>
            <a:ext cx="4206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1. GENEL HARİTALAR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828800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868680" y="180136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Atlaslar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59152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868680" y="2331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Duvar haritaları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02920" y="2889504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868680" y="286207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Fiziki haritalar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3419856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868680" y="339242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Siyasi haritalar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2920" y="3950208"/>
            <a:ext cx="274320" cy="27432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868680" y="392277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Topoğrafya haritaları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800600" y="1188720"/>
            <a:ext cx="4206240" cy="365760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4800600" y="1188720"/>
            <a:ext cx="4206240" cy="47548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800600" y="1188720"/>
            <a:ext cx="4206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2. TEMATİK HARİTALAR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983480" y="1828800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5349240" y="180136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Jeoloji · Jeomorfoloji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983480" y="2359152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5349240" y="2331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İklim · Toprak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983480" y="2889504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5349240" y="286207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Bitki örtüsü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983480" y="3419856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5349240" y="339242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Nüfus · Ulaşım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983480" y="3950208"/>
            <a:ext cx="274320" cy="2743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5349240" y="392277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Turizm · Ekonomi vb.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20040" y="4919472"/>
            <a:ext cx="8686800" cy="182880"/>
          </a:xfrm>
          <a:prstGeom prst="rect">
            <a:avLst/>
          </a:prstGeom>
          <a:solidFill>
            <a:srgbClr val="0ABFBC">
              <a:alpha val="80000"/>
            </a:srgbClr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57200" y="4919472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</a:rPr>
              <a:t>Örnek: Deprem risk haritası → tematik; jeoloji ve afet yönetimi için kritik bilgiler içerir.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COĞRAFİ KOORDİNATLAR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0ABFBC"/>
                </a:solidFill>
              </a:rPr>
              <a:t>Enlem ve Boylam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206240" cy="34747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4206240" cy="4572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20040" y="118872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BFBC"/>
                </a:solidFill>
              </a:rPr>
              <a:t>ENLEM (Paraleller)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737360"/>
            <a:ext cx="39319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Bir noktanın Ekvator'a uzaklığının açı değeridir.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0° – 90° Kuzey veya Güney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Derece (°), dakika ('), saniye (") birimi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Ekvatora paralel çizgiler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Örnek: Çanakkale Şehitler Abidesi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40° 03' 00'' Kuzey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800600" y="1188720"/>
            <a:ext cx="4206240" cy="34747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800600" y="1188720"/>
            <a:ext cx="4206240" cy="4572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800600" y="118872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BOYLAM (Meridyenler)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737360"/>
            <a:ext cx="39319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Bir noktanın başlangıç meridyenine uzaklığının açı değeridir.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0° – 180° Doğu veya Batı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Başlangıç meridyeni: 0° (Greenwich)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• Kutuplardan geçen yarım çemberler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Örnek: Çanakkale Şehitler Abidesi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26° 13' 08'' Doğu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20040" y="4773168"/>
            <a:ext cx="8686800" cy="347472"/>
          </a:xfrm>
          <a:prstGeom prst="rect">
            <a:avLst/>
          </a:prstGeom>
          <a:solidFill>
            <a:srgbClr val="065A82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57200" y="47731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🛰  GPS (Küresel Konumlandırma Sistemi) bu koordinat sistemini kullanarak anlık konum belirler.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SAAT DİLİMLERİ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2286000" cy="8046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21945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Yerel Saat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2743200" y="1252728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Güneş'in öğle vakti (12.00) esas alınarak ayarlanan saattir. Namaz, iftar ve sahur vakitlerini belirler.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20040" y="2075688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" y="2075688"/>
            <a:ext cx="2286000" cy="80467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65760" y="2075688"/>
            <a:ext cx="21945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Ulusal (Ortak) Saat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2743200" y="2185416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Ülke içindeki karmaşayı önlemek için bir meridyenin yerel saati benimsenir. Türkiye → 45° Doğu → +3 saat dilimi.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20040" y="3008376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20040" y="3008376"/>
            <a:ext cx="2286000" cy="804672"/>
          </a:xfrm>
          <a:prstGeom prst="rect">
            <a:avLst/>
          </a:prstGeom>
          <a:solidFill>
            <a:srgbClr val="0ABFBC"/>
          </a:solidFill>
          <a:ln w="12700">
            <a:solidFill>
              <a:srgbClr val="0ABFB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365760" y="3008376"/>
            <a:ext cx="21945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Uluslararası Saat Dilimleri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2743200" y="3118104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Dünya 15°'lik aralıklarla 24 dilime ayrılır. Doğu yarım küre (+), batı yarım küre (−) değer alır.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20040" y="3941064"/>
            <a:ext cx="8686800" cy="804672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320040" y="3941064"/>
            <a:ext cx="2286000" cy="80467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365760" y="3941064"/>
            <a:ext cx="21945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Tarih Değiştirme Çizgisi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2743200" y="4050792"/>
            <a:ext cx="61264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</a:rPr>
              <a:t>180° meridyeni. Batısında (doğu yarım küre) tarih 1 gün ileri, doğusunda (batı yarım küre) 1 gün geridir.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2552</Words>
  <Application>Microsoft Macintosh PowerPoint</Application>
  <PresentationFormat>Ekran Gösterisi (16:9)</PresentationFormat>
  <Paragraphs>459</Paragraphs>
  <Slides>31</Slides>
  <Notes>31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3" baseType="lpstr">
      <vt:lpstr>Arial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Mekânsal Bilgi Teknolojileri — 9. Sınıf 2. Ünite</dc:title>
  <dc:subject>PptxGenJS Presentation</dc:subject>
  <dc:creator>PptxGenJS</dc:creator>
  <cp:lastModifiedBy>Kamil Uğraş Türkoğlu</cp:lastModifiedBy>
  <cp:revision>2</cp:revision>
  <dcterms:created xsi:type="dcterms:W3CDTF">2026-05-13T18:10:00Z</dcterms:created>
  <dcterms:modified xsi:type="dcterms:W3CDTF">2026-05-15T14:21:35Z</dcterms:modified>
</cp:coreProperties>
</file>