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54" d="100"/>
          <a:sy n="154" d="100"/>
        </p:scale>
        <p:origin x="3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5589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0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instagram.com/kuturkoglu/" TargetMode="External"/><Relationship Id="rId4" Type="http://schemas.openxmlformats.org/officeDocument/2006/relationships/hyperlink" Target="https://kamilugras.com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45000"/>
          </a:blip>
          <a:stretch>
            <a:fillRect/>
          </a:stretch>
        </p:blipFill>
        <p:spPr>
          <a:xfrm>
            <a:off x="6858000" y="365760"/>
            <a:ext cx="1828800" cy="18288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64008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ÜNİTE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457200" y="1097280"/>
            <a:ext cx="68580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COĞRAFYANIN</a:t>
            </a:r>
            <a:endParaRPr lang="en-US" sz="4600" dirty="0"/>
          </a:p>
          <a:p>
            <a:pPr marL="0" indent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DOĞASI</a:t>
            </a:r>
            <a:endParaRPr lang="en-US" sz="4600" dirty="0"/>
          </a:p>
        </p:txBody>
      </p:sp>
      <p:sp>
        <p:nvSpPr>
          <p:cNvPr id="6" name="Text 3"/>
          <p:cNvSpPr/>
          <p:nvPr/>
        </p:nvSpPr>
        <p:spPr>
          <a:xfrm>
            <a:off x="457200" y="329184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BA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 Sınıf Coğrafya  |  2025-2026 Eğitim-Öğretim Yılı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457200" y="3840480"/>
            <a:ext cx="3200400" cy="36576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5"/>
          <p:cNvSpPr/>
          <p:nvPr/>
        </p:nvSpPr>
        <p:spPr>
          <a:xfrm>
            <a:off x="457200" y="39776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Kamil Uğraş Türkoğlu  •  kamilugras.com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4348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COĞ.9.1.1 | COĞ.9.1.2 | COĞ.9.1.3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45000"/>
          </a:blip>
          <a:stretch>
            <a:fillRect/>
          </a:stretch>
        </p:blipFill>
        <p:spPr>
          <a:xfrm>
            <a:off x="6675120" y="640080"/>
            <a:ext cx="2103120" cy="21031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731520"/>
            <a:ext cx="1828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7200" dirty="0"/>
          </a:p>
        </p:txBody>
      </p:sp>
      <p:sp>
        <p:nvSpPr>
          <p:cNvPr id="5" name="Text 2"/>
          <p:cNvSpPr/>
          <p:nvPr/>
        </p:nvSpPr>
        <p:spPr>
          <a:xfrm>
            <a:off x="457200" y="1783080"/>
            <a:ext cx="6400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FİZİKİ COĞRAFYA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457200" y="251460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Yeryüzündeki doğal olay ve süreçler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FİZİKİ COĞRAFYA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 Dallar ve İlişkili Bilimler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12344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Fiziki coğrafya, yeryüzündeki doğal olay ve süreçleri inceler. İnceleme alanına göre beş alt dala ayrılmıştır.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783080"/>
            <a:ext cx="822960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457200" y="1783080"/>
            <a:ext cx="64008" cy="54864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Shape 5"/>
          <p:cNvSpPr/>
          <p:nvPr/>
        </p:nvSpPr>
        <p:spPr>
          <a:xfrm>
            <a:off x="548640" y="1783080"/>
            <a:ext cx="530352" cy="530352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1828800"/>
            <a:ext cx="438912" cy="43891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78308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Jeomorfoloji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3566160" y="178308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İlişkili: Jeoloji · Litoloji · Petrografi · Jeofizik · Kimya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57200" y="2423160"/>
            <a:ext cx="822960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2" name="Shape 9"/>
          <p:cNvSpPr/>
          <p:nvPr/>
        </p:nvSpPr>
        <p:spPr>
          <a:xfrm>
            <a:off x="457200" y="2423160"/>
            <a:ext cx="64008" cy="54864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Shape 10"/>
          <p:cNvSpPr/>
          <p:nvPr/>
        </p:nvSpPr>
        <p:spPr>
          <a:xfrm>
            <a:off x="548640" y="2423160"/>
            <a:ext cx="530352" cy="530352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" y="2468880"/>
            <a:ext cx="438912" cy="438912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1170432" y="242316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Klimatoloji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3566160" y="242316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İlişkili: Meteoroloji</a:t>
            </a:r>
            <a:endParaRPr lang="en-US" sz="1100" dirty="0"/>
          </a:p>
        </p:txBody>
      </p:sp>
      <p:sp>
        <p:nvSpPr>
          <p:cNvPr id="17" name="Shape 13"/>
          <p:cNvSpPr/>
          <p:nvPr/>
        </p:nvSpPr>
        <p:spPr>
          <a:xfrm>
            <a:off x="457200" y="3063240"/>
            <a:ext cx="822960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8" name="Shape 14"/>
          <p:cNvSpPr/>
          <p:nvPr/>
        </p:nvSpPr>
        <p:spPr>
          <a:xfrm>
            <a:off x="457200" y="3063240"/>
            <a:ext cx="64008" cy="54864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Shape 15"/>
          <p:cNvSpPr/>
          <p:nvPr/>
        </p:nvSpPr>
        <p:spPr>
          <a:xfrm>
            <a:off x="548640" y="3063240"/>
            <a:ext cx="530352" cy="530352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360" y="3108960"/>
            <a:ext cx="438912" cy="438912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170432" y="306324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Hidrografya</a:t>
            </a:r>
            <a:endParaRPr lang="en-US" sz="1300" dirty="0"/>
          </a:p>
        </p:txBody>
      </p:sp>
      <p:sp>
        <p:nvSpPr>
          <p:cNvPr id="22" name="Text 17"/>
          <p:cNvSpPr/>
          <p:nvPr/>
        </p:nvSpPr>
        <p:spPr>
          <a:xfrm>
            <a:off x="3566160" y="306324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İlişkili: Hidroloji · Hidrojeoloji · Oseonografya · Limnoloji · Potamoloji</a:t>
            </a:r>
            <a:endParaRPr lang="en-US" sz="1100" dirty="0"/>
          </a:p>
        </p:txBody>
      </p:sp>
      <p:sp>
        <p:nvSpPr>
          <p:cNvPr id="23" name="Shape 18"/>
          <p:cNvSpPr/>
          <p:nvPr/>
        </p:nvSpPr>
        <p:spPr>
          <a:xfrm>
            <a:off x="457200" y="3703320"/>
            <a:ext cx="822960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4" name="Shape 19"/>
          <p:cNvSpPr/>
          <p:nvPr/>
        </p:nvSpPr>
        <p:spPr>
          <a:xfrm>
            <a:off x="457200" y="3703320"/>
            <a:ext cx="64008" cy="54864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Shape 20"/>
          <p:cNvSpPr/>
          <p:nvPr/>
        </p:nvSpPr>
        <p:spPr>
          <a:xfrm>
            <a:off x="548640" y="3703320"/>
            <a:ext cx="530352" cy="530352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2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360" y="3749040"/>
            <a:ext cx="438912" cy="438912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1170432" y="370332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Biyocoğrafya</a:t>
            </a:r>
            <a:endParaRPr lang="en-US" sz="1300" dirty="0"/>
          </a:p>
        </p:txBody>
      </p:sp>
      <p:sp>
        <p:nvSpPr>
          <p:cNvPr id="28" name="Text 22"/>
          <p:cNvSpPr/>
          <p:nvPr/>
        </p:nvSpPr>
        <p:spPr>
          <a:xfrm>
            <a:off x="3566160" y="370332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İlişkili: Biyoloji · Botanik · Zooloji</a:t>
            </a:r>
            <a:endParaRPr lang="en-US" sz="1100" dirty="0"/>
          </a:p>
        </p:txBody>
      </p:sp>
      <p:sp>
        <p:nvSpPr>
          <p:cNvPr id="29" name="Shape 23"/>
          <p:cNvSpPr/>
          <p:nvPr/>
        </p:nvSpPr>
        <p:spPr>
          <a:xfrm>
            <a:off x="457200" y="4343400"/>
            <a:ext cx="822960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0" name="Shape 24"/>
          <p:cNvSpPr/>
          <p:nvPr/>
        </p:nvSpPr>
        <p:spPr>
          <a:xfrm>
            <a:off x="457200" y="4343400"/>
            <a:ext cx="64008" cy="54864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1" name="Shape 25"/>
          <p:cNvSpPr/>
          <p:nvPr/>
        </p:nvSpPr>
        <p:spPr>
          <a:xfrm>
            <a:off x="548640" y="4343400"/>
            <a:ext cx="530352" cy="530352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3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4360" y="4389120"/>
            <a:ext cx="438912" cy="438912"/>
          </a:xfrm>
          <a:prstGeom prst="rect">
            <a:avLst/>
          </a:prstGeom>
        </p:spPr>
      </p:pic>
      <p:sp>
        <p:nvSpPr>
          <p:cNvPr id="33" name="Text 26"/>
          <p:cNvSpPr/>
          <p:nvPr/>
        </p:nvSpPr>
        <p:spPr>
          <a:xfrm>
            <a:off x="1170432" y="434340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Toprak Coğrafyası</a:t>
            </a:r>
            <a:endParaRPr lang="en-US" sz="1300" dirty="0"/>
          </a:p>
        </p:txBody>
      </p:sp>
      <p:sp>
        <p:nvSpPr>
          <p:cNvPr id="34" name="Text 27"/>
          <p:cNvSpPr/>
          <p:nvPr/>
        </p:nvSpPr>
        <p:spPr>
          <a:xfrm>
            <a:off x="3566160" y="434340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İlişkili: Pedoloji · Mineraloji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FİZİKİ COĞRAFYA  »  JEOMORFOLOJİ  |  Yer Şekilleri Bilimi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Litosfer unsurları, yer şekilleri ve oluşum süreçlerini inceler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640080" cy="640080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1371600"/>
            <a:ext cx="548640" cy="5486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234440" y="1325880"/>
            <a:ext cx="745236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Jeomorfoloji; yer kabuğunu oluşturan kayaçları, yer şekillerini ve bunların oluşum süreçleri ile dağılışını araştırır. Jeoloji, litoloji, petrografi, jeofizik ve kimya bilimleriyle etkileşim içindedir.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57200" y="2514600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8" name="Shape 5"/>
          <p:cNvSpPr/>
          <p:nvPr/>
        </p:nvSpPr>
        <p:spPr>
          <a:xfrm>
            <a:off x="457200" y="2514600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6"/>
          <p:cNvSpPr/>
          <p:nvPr/>
        </p:nvSpPr>
        <p:spPr>
          <a:xfrm>
            <a:off x="658368" y="2514600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Yer şekilleri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3337560" y="2514600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Dağlar, ovalar, platolar, vadiler ve bunların oluşum süreçleri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7200" y="3172968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2" name="Shape 9"/>
          <p:cNvSpPr/>
          <p:nvPr/>
        </p:nvSpPr>
        <p:spPr>
          <a:xfrm>
            <a:off x="457200" y="3172968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0"/>
          <p:cNvSpPr/>
          <p:nvPr/>
        </p:nvSpPr>
        <p:spPr>
          <a:xfrm>
            <a:off x="658368" y="3172968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Deprem ve volkanizma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3337560" y="3172968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Kırıklar, faylar ve yükseklik farklılıklarının oluşumu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57200" y="3831336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6" name="Shape 13"/>
          <p:cNvSpPr/>
          <p:nvPr/>
        </p:nvSpPr>
        <p:spPr>
          <a:xfrm>
            <a:off x="457200" y="3831336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4"/>
          <p:cNvSpPr/>
          <p:nvPr/>
        </p:nvSpPr>
        <p:spPr>
          <a:xfrm>
            <a:off x="658368" y="3831336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Aşınım ve birikim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3337560" y="3831336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Su, buzul ve rüzgarın milyonlarca yıllık yeryüzü şekillendirmesi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457200" y="4489704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0" name="Shape 17"/>
          <p:cNvSpPr/>
          <p:nvPr/>
        </p:nvSpPr>
        <p:spPr>
          <a:xfrm>
            <a:off x="457200" y="4489704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8"/>
          <p:cNvSpPr/>
          <p:nvPr/>
        </p:nvSpPr>
        <p:spPr>
          <a:xfrm>
            <a:off x="658368" y="4489704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Türkiye'den örnek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3337560" y="4489704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Kapadokya peribacaları — volkanik tüf + erozyon etkileşimi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FİZİKİ COĞRAFYA  »  KLİMATOLOJİ  |  İklim Bilimi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Atmosfer, hava olayları ve iklim sistemlerini inceler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640080" cy="640080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1371600"/>
            <a:ext cx="548640" cy="5486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234440" y="1325880"/>
            <a:ext cx="745236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Klimatoloji; atmosferi, hava olaylarını, iklim sistemlerini, iklim tiplerini ve bunların dağılışını inceler. Meteoroloji ile etkileşim içindedir.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57200" y="2514600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8" name="Shape 5"/>
          <p:cNvSpPr/>
          <p:nvPr/>
        </p:nvSpPr>
        <p:spPr>
          <a:xfrm>
            <a:off x="457200" y="2514600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6"/>
          <p:cNvSpPr/>
          <p:nvPr/>
        </p:nvSpPr>
        <p:spPr>
          <a:xfrm>
            <a:off x="658368" y="2514600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İklim tipleri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3337560" y="2514600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Tropikal, karasal, akdeniz, tundra gibi iklim kuşaklarının dağılışı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7200" y="3172968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2" name="Shape 9"/>
          <p:cNvSpPr/>
          <p:nvPr/>
        </p:nvSpPr>
        <p:spPr>
          <a:xfrm>
            <a:off x="457200" y="3172968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0"/>
          <p:cNvSpPr/>
          <p:nvPr/>
        </p:nvSpPr>
        <p:spPr>
          <a:xfrm>
            <a:off x="658368" y="3172968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Hava olayları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3337560" y="3172968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Yağış, sıcaklık, basınç ve rüzgar sistemleri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57200" y="3831336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6" name="Shape 13"/>
          <p:cNvSpPr/>
          <p:nvPr/>
        </p:nvSpPr>
        <p:spPr>
          <a:xfrm>
            <a:off x="457200" y="3831336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4"/>
          <p:cNvSpPr/>
          <p:nvPr/>
        </p:nvSpPr>
        <p:spPr>
          <a:xfrm>
            <a:off x="658368" y="3831336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İklim değişikliği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3337560" y="3831336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Küresel ısınmanın bölgesel ve küresel etkileri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457200" y="4489704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0" name="Shape 17"/>
          <p:cNvSpPr/>
          <p:nvPr/>
        </p:nvSpPr>
        <p:spPr>
          <a:xfrm>
            <a:off x="457200" y="4489704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8"/>
          <p:cNvSpPr/>
          <p:nvPr/>
        </p:nvSpPr>
        <p:spPr>
          <a:xfrm>
            <a:off x="658368" y="4489704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Türkiye'den örnek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3337560" y="4489704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Karadeniz kıyısının yağışlı iklimi — neden İç Anadolu ile bu kadar farklı?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FİZİKİ COĞRAFYA  »  HİDROGRAFYA  |  Sular Coğrafyası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Hidrosferi oluşturan su ortamlarını ve olaylarını inceler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640080" cy="640080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1371600"/>
            <a:ext cx="548640" cy="5486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234440" y="1325880"/>
            <a:ext cx="745236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Hidrografya; denizler, göller, akarsular gibi su ortamlarını ve bu ortamlardaki olayları (akıntı, dalga vb.) inceler. Hidroloji, hidrojeoloji, oseonografya, limnoloji ve potamoloji ile etkileşim içindedir.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57200" y="2514600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8" name="Shape 5"/>
          <p:cNvSpPr/>
          <p:nvPr/>
        </p:nvSpPr>
        <p:spPr>
          <a:xfrm>
            <a:off x="457200" y="2514600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6"/>
          <p:cNvSpPr/>
          <p:nvPr/>
        </p:nvSpPr>
        <p:spPr>
          <a:xfrm>
            <a:off x="658368" y="2514600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Akarsular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3337560" y="2514600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Nehirlerin debisi, taşkın riski, aşındırma ve biriktirme faaliyetleri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7200" y="3172968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2" name="Shape 9"/>
          <p:cNvSpPr/>
          <p:nvPr/>
        </p:nvSpPr>
        <p:spPr>
          <a:xfrm>
            <a:off x="457200" y="3172968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0"/>
          <p:cNvSpPr/>
          <p:nvPr/>
        </p:nvSpPr>
        <p:spPr>
          <a:xfrm>
            <a:off x="658368" y="3172968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Göller ve denizler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3337560" y="3172968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 kütlelerinin özellikleri, okyanus akıntıları, dalga hareketleri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57200" y="3831336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6" name="Shape 13"/>
          <p:cNvSpPr/>
          <p:nvPr/>
        </p:nvSpPr>
        <p:spPr>
          <a:xfrm>
            <a:off x="457200" y="3831336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4"/>
          <p:cNvSpPr/>
          <p:nvPr/>
        </p:nvSpPr>
        <p:spPr>
          <a:xfrm>
            <a:off x="658368" y="3831336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Yeraltı suları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3337560" y="3831336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Yeraltı su tablası, kaynaklar ve artezyen kuyuları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457200" y="4489704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0" name="Shape 17"/>
          <p:cNvSpPr/>
          <p:nvPr/>
        </p:nvSpPr>
        <p:spPr>
          <a:xfrm>
            <a:off x="457200" y="4489704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8"/>
          <p:cNvSpPr/>
          <p:nvPr/>
        </p:nvSpPr>
        <p:spPr>
          <a:xfrm>
            <a:off x="658368" y="4489704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Türkiye'den örnek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3337560" y="4489704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Bozkurt seli (2021) — Ezine Çayı'nın taşması ve coğrafi boyutları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FİZİKİ COĞRAFYA  »  BİYOCOĞRAFYA  |  Canlılar Coğrafyası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Bitki ve hayvan topluluklarının yeryüzündeki dağılışını inceler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640080" cy="640080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1371600"/>
            <a:ext cx="548640" cy="5486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234440" y="1325880"/>
            <a:ext cx="745236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Biyocoğrafya; biyosferdeki bitki ve hayvan topluluklarının genel özellikleri, etkileşimleri ve yeryüzündeki dağılışlarını inceler. Biyoloji, botanik ve zooloji ile etkileşim içindedir.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57200" y="2514600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8" name="Shape 5"/>
          <p:cNvSpPr/>
          <p:nvPr/>
        </p:nvSpPr>
        <p:spPr>
          <a:xfrm>
            <a:off x="457200" y="2514600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6"/>
          <p:cNvSpPr/>
          <p:nvPr/>
        </p:nvSpPr>
        <p:spPr>
          <a:xfrm>
            <a:off x="658368" y="2514600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Bitki örtüsü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3337560" y="2514600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Orman, step, tundra, çöl bitki topluluklarının dağılışı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7200" y="3172968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2" name="Shape 9"/>
          <p:cNvSpPr/>
          <p:nvPr/>
        </p:nvSpPr>
        <p:spPr>
          <a:xfrm>
            <a:off x="457200" y="3172968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0"/>
          <p:cNvSpPr/>
          <p:nvPr/>
        </p:nvSpPr>
        <p:spPr>
          <a:xfrm>
            <a:off x="658368" y="3172968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Hayvan coğrafyası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3337560" y="3172968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Fauna'nın iklim ve bitki örtüsüyle ilişkisi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57200" y="3831336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6" name="Shape 13"/>
          <p:cNvSpPr/>
          <p:nvPr/>
        </p:nvSpPr>
        <p:spPr>
          <a:xfrm>
            <a:off x="457200" y="3831336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4"/>
          <p:cNvSpPr/>
          <p:nvPr/>
        </p:nvSpPr>
        <p:spPr>
          <a:xfrm>
            <a:off x="658368" y="3831336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Ekosistemler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3337560" y="3831336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Canlı toplulukları ile doğal ortam arasındaki denge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457200" y="4489704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0" name="Shape 17"/>
          <p:cNvSpPr/>
          <p:nvPr/>
        </p:nvSpPr>
        <p:spPr>
          <a:xfrm>
            <a:off x="457200" y="4489704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8"/>
          <p:cNvSpPr/>
          <p:nvPr/>
        </p:nvSpPr>
        <p:spPr>
          <a:xfrm>
            <a:off x="658368" y="4489704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Türkiye'den örnek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3337560" y="4489704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Karadeniz'in nemli ormanları ile Orta Anadolu'nun step bitki örtüsü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FİZİKİ COĞRAFYA  »  TOPRAK COĞRAFYASI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Yeryüzündeki toprakların oluşum ve dağılışını inceler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640080" cy="640080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1371600"/>
            <a:ext cx="548640" cy="5486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234440" y="1325880"/>
            <a:ext cx="745236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Toprak coğrafyası; yeryüzündeki toprakların oluşum süreçlerini, özelliklerini ve dağılışını inceler. Pedoloji ve mineraloji ile etkileşim içindedir.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57200" y="2514600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8" name="Shape 5"/>
          <p:cNvSpPr/>
          <p:nvPr/>
        </p:nvSpPr>
        <p:spPr>
          <a:xfrm>
            <a:off x="457200" y="2514600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6"/>
          <p:cNvSpPr/>
          <p:nvPr/>
        </p:nvSpPr>
        <p:spPr>
          <a:xfrm>
            <a:off x="658368" y="2514600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Toprak oluşumu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3337560" y="2514600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kaya, iklim, canlılar ve zamanın toprağı oluşturma süreci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7200" y="3172968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2" name="Shape 9"/>
          <p:cNvSpPr/>
          <p:nvPr/>
        </p:nvSpPr>
        <p:spPr>
          <a:xfrm>
            <a:off x="457200" y="3172968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0"/>
          <p:cNvSpPr/>
          <p:nvPr/>
        </p:nvSpPr>
        <p:spPr>
          <a:xfrm>
            <a:off x="658368" y="3172968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Toprak tipleri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3337560" y="3172968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Kırmızı, kahverengi, çernozyom gibi toprak tiplerinin dağılışı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57200" y="3831336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6" name="Shape 13"/>
          <p:cNvSpPr/>
          <p:nvPr/>
        </p:nvSpPr>
        <p:spPr>
          <a:xfrm>
            <a:off x="457200" y="3831336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4"/>
          <p:cNvSpPr/>
          <p:nvPr/>
        </p:nvSpPr>
        <p:spPr>
          <a:xfrm>
            <a:off x="658368" y="3831336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Tarımla ilişkisi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3337560" y="3831336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Verimli toprakların tarımsal faaliyetlere ve beslenmeye etkisi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457200" y="4489704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0" name="Shape 17"/>
          <p:cNvSpPr/>
          <p:nvPr/>
        </p:nvSpPr>
        <p:spPr>
          <a:xfrm>
            <a:off x="457200" y="4489704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8"/>
          <p:cNvSpPr/>
          <p:nvPr/>
        </p:nvSpPr>
        <p:spPr>
          <a:xfrm>
            <a:off x="658368" y="4489704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Türkiye'den örnek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3337560" y="4489704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Konya Ovası'nın verimli kahverengi bozkır toprakları ve buğday tarımı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A2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45000"/>
          </a:blip>
          <a:stretch>
            <a:fillRect/>
          </a:stretch>
        </p:blipFill>
        <p:spPr>
          <a:xfrm>
            <a:off x="6675120" y="640080"/>
            <a:ext cx="2103120" cy="21031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731520"/>
            <a:ext cx="1828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7200" dirty="0"/>
          </a:p>
        </p:txBody>
      </p:sp>
      <p:sp>
        <p:nvSpPr>
          <p:cNvPr id="5" name="Text 2"/>
          <p:cNvSpPr/>
          <p:nvPr/>
        </p:nvSpPr>
        <p:spPr>
          <a:xfrm>
            <a:off x="457200" y="1783080"/>
            <a:ext cx="6400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BEŞERİ COĞRAFYA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457200" y="251460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İnsan faaliyetlerinin mekândaki dağılımı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BEŞERİ COĞRAFYA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 Dallar ve İlişkili Bilimler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12344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Beşerî coğrafya; insan faaliyetlerinin mekândaki dağılımını, insanların mekânı nasıl kullandığını ve beşerî ortamları nasıl kurduklarını inceler.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783080"/>
            <a:ext cx="82296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457200" y="1783080"/>
            <a:ext cx="64008" cy="45720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Shape 5"/>
          <p:cNvSpPr/>
          <p:nvPr/>
        </p:nvSpPr>
        <p:spPr>
          <a:xfrm>
            <a:off x="548640" y="1746504"/>
            <a:ext cx="512064" cy="512064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1792224"/>
            <a:ext cx="420624" cy="420624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78308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Coğrafyası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3749040" y="178308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İlişkili: Demografi · İstatistik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57200" y="2313432"/>
            <a:ext cx="82296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2" name="Shape 9"/>
          <p:cNvSpPr/>
          <p:nvPr/>
        </p:nvSpPr>
        <p:spPr>
          <a:xfrm>
            <a:off x="457200" y="2313432"/>
            <a:ext cx="64008" cy="45720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Shape 10"/>
          <p:cNvSpPr/>
          <p:nvPr/>
        </p:nvSpPr>
        <p:spPr>
          <a:xfrm>
            <a:off x="548640" y="2276856"/>
            <a:ext cx="512064" cy="512064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" y="2322576"/>
            <a:ext cx="420624" cy="420624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1170432" y="2313432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Yerleşme Coğrafyası</a:t>
            </a:r>
            <a:endParaRPr lang="en-US" sz="1200" dirty="0"/>
          </a:p>
        </p:txBody>
      </p:sp>
      <p:sp>
        <p:nvSpPr>
          <p:cNvPr id="16" name="Text 12"/>
          <p:cNvSpPr/>
          <p:nvPr/>
        </p:nvSpPr>
        <p:spPr>
          <a:xfrm>
            <a:off x="3749040" y="2313432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İlişkili: Arkeoloji · Tarih</a:t>
            </a:r>
            <a:endParaRPr lang="en-US" sz="1100" dirty="0"/>
          </a:p>
        </p:txBody>
      </p:sp>
      <p:sp>
        <p:nvSpPr>
          <p:cNvPr id="17" name="Shape 13"/>
          <p:cNvSpPr/>
          <p:nvPr/>
        </p:nvSpPr>
        <p:spPr>
          <a:xfrm>
            <a:off x="457200" y="2843784"/>
            <a:ext cx="82296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8" name="Shape 14"/>
          <p:cNvSpPr/>
          <p:nvPr/>
        </p:nvSpPr>
        <p:spPr>
          <a:xfrm>
            <a:off x="457200" y="2843784"/>
            <a:ext cx="64008" cy="45720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Shape 15"/>
          <p:cNvSpPr/>
          <p:nvPr/>
        </p:nvSpPr>
        <p:spPr>
          <a:xfrm>
            <a:off x="548640" y="2807208"/>
            <a:ext cx="512064" cy="512064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360" y="2852928"/>
            <a:ext cx="420624" cy="420624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170432" y="2843784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Siyasi Coğrafya</a:t>
            </a:r>
            <a:endParaRPr lang="en-US" sz="1200" dirty="0"/>
          </a:p>
        </p:txBody>
      </p:sp>
      <p:sp>
        <p:nvSpPr>
          <p:cNvPr id="22" name="Text 17"/>
          <p:cNvSpPr/>
          <p:nvPr/>
        </p:nvSpPr>
        <p:spPr>
          <a:xfrm>
            <a:off x="3749040" y="2843784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İlişkili: Uluslararası İlişkiler · Tarih · Siyaset</a:t>
            </a:r>
            <a:endParaRPr lang="en-US" sz="1100" dirty="0"/>
          </a:p>
        </p:txBody>
      </p:sp>
      <p:sp>
        <p:nvSpPr>
          <p:cNvPr id="23" name="Shape 18"/>
          <p:cNvSpPr/>
          <p:nvPr/>
        </p:nvSpPr>
        <p:spPr>
          <a:xfrm>
            <a:off x="457200" y="3374136"/>
            <a:ext cx="82296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4" name="Shape 19"/>
          <p:cNvSpPr/>
          <p:nvPr/>
        </p:nvSpPr>
        <p:spPr>
          <a:xfrm>
            <a:off x="457200" y="3374136"/>
            <a:ext cx="64008" cy="45720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Shape 20"/>
          <p:cNvSpPr/>
          <p:nvPr/>
        </p:nvSpPr>
        <p:spPr>
          <a:xfrm>
            <a:off x="548640" y="3337560"/>
            <a:ext cx="512064" cy="512064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2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360" y="3383280"/>
            <a:ext cx="420624" cy="420624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1170432" y="3374136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Sosyal Coğrafya</a:t>
            </a:r>
            <a:endParaRPr lang="en-US" sz="1200" dirty="0"/>
          </a:p>
        </p:txBody>
      </p:sp>
      <p:sp>
        <p:nvSpPr>
          <p:cNvPr id="28" name="Text 22"/>
          <p:cNvSpPr/>
          <p:nvPr/>
        </p:nvSpPr>
        <p:spPr>
          <a:xfrm>
            <a:off x="3749040" y="3374136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İlişkili: Antropoloji · Sosyoloji · Demografi · Ekonomi</a:t>
            </a:r>
            <a:endParaRPr lang="en-US" sz="1100" dirty="0"/>
          </a:p>
        </p:txBody>
      </p:sp>
      <p:sp>
        <p:nvSpPr>
          <p:cNvPr id="29" name="Shape 23"/>
          <p:cNvSpPr/>
          <p:nvPr/>
        </p:nvSpPr>
        <p:spPr>
          <a:xfrm>
            <a:off x="457200" y="3904488"/>
            <a:ext cx="82296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0" name="Shape 24"/>
          <p:cNvSpPr/>
          <p:nvPr/>
        </p:nvSpPr>
        <p:spPr>
          <a:xfrm>
            <a:off x="457200" y="3904488"/>
            <a:ext cx="64008" cy="45720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1" name="Shape 25"/>
          <p:cNvSpPr/>
          <p:nvPr/>
        </p:nvSpPr>
        <p:spPr>
          <a:xfrm>
            <a:off x="548640" y="3867912"/>
            <a:ext cx="512064" cy="512064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3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4360" y="3913632"/>
            <a:ext cx="420624" cy="420624"/>
          </a:xfrm>
          <a:prstGeom prst="rect">
            <a:avLst/>
          </a:prstGeom>
        </p:spPr>
      </p:pic>
      <p:sp>
        <p:nvSpPr>
          <p:cNvPr id="33" name="Text 26"/>
          <p:cNvSpPr/>
          <p:nvPr/>
        </p:nvSpPr>
        <p:spPr>
          <a:xfrm>
            <a:off x="1170432" y="3904488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Kültürel Coğrafya</a:t>
            </a:r>
            <a:endParaRPr lang="en-US" sz="1200" dirty="0"/>
          </a:p>
        </p:txBody>
      </p:sp>
      <p:sp>
        <p:nvSpPr>
          <p:cNvPr id="34" name="Text 27"/>
          <p:cNvSpPr/>
          <p:nvPr/>
        </p:nvSpPr>
        <p:spPr>
          <a:xfrm>
            <a:off x="3749040" y="3904488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İlişkili: Sosyoloji · Filoloji · İlahiyat · Antropoloji</a:t>
            </a:r>
            <a:endParaRPr lang="en-US" sz="1100" dirty="0"/>
          </a:p>
        </p:txBody>
      </p:sp>
      <p:sp>
        <p:nvSpPr>
          <p:cNvPr id="35" name="Shape 28"/>
          <p:cNvSpPr/>
          <p:nvPr/>
        </p:nvSpPr>
        <p:spPr>
          <a:xfrm>
            <a:off x="457200" y="4434840"/>
            <a:ext cx="82296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6" name="Shape 29"/>
          <p:cNvSpPr/>
          <p:nvPr/>
        </p:nvSpPr>
        <p:spPr>
          <a:xfrm>
            <a:off x="457200" y="4434840"/>
            <a:ext cx="64008" cy="45720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7" name="Shape 30"/>
          <p:cNvSpPr/>
          <p:nvPr/>
        </p:nvSpPr>
        <p:spPr>
          <a:xfrm>
            <a:off x="548640" y="4398264"/>
            <a:ext cx="512064" cy="512064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38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4360" y="4443984"/>
            <a:ext cx="420624" cy="420624"/>
          </a:xfrm>
          <a:prstGeom prst="rect">
            <a:avLst/>
          </a:prstGeom>
        </p:spPr>
      </p:pic>
      <p:sp>
        <p:nvSpPr>
          <p:cNvPr id="39" name="Text 31"/>
          <p:cNvSpPr/>
          <p:nvPr/>
        </p:nvSpPr>
        <p:spPr>
          <a:xfrm>
            <a:off x="1170432" y="443484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Ekonomik Coğrafya</a:t>
            </a:r>
            <a:endParaRPr lang="en-US" sz="1200" dirty="0"/>
          </a:p>
        </p:txBody>
      </p:sp>
      <p:sp>
        <p:nvSpPr>
          <p:cNvPr id="40" name="Text 32"/>
          <p:cNvSpPr/>
          <p:nvPr/>
        </p:nvSpPr>
        <p:spPr>
          <a:xfrm>
            <a:off x="3749040" y="443484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İlişkili: İktisat  (tarım, sanayi, ticaret, turizm, madencilik vb.)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BEŞERİ COĞRAFYA  »  NÜFUS COĞRAFYASI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Nüfusun özellikleri, dağılışı, değişimi ve hareketlerini inceler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640080" cy="640080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1371600"/>
            <a:ext cx="548640" cy="5486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234440" y="1325880"/>
            <a:ext cx="745236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coğrafyası; nüfusun özellikleri, dağılışı, değişimi, hareketleri ve nüfus politikaları ile bunların coğrafi ortam ve olaylarla etkileşimini inceler. Demografi ve istatistik ile etkileşim içindedir.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57200" y="2514600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8" name="Shape 5"/>
          <p:cNvSpPr/>
          <p:nvPr/>
        </p:nvSpPr>
        <p:spPr>
          <a:xfrm>
            <a:off x="457200" y="2514600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6"/>
          <p:cNvSpPr/>
          <p:nvPr/>
        </p:nvSpPr>
        <p:spPr>
          <a:xfrm>
            <a:off x="658368" y="2514600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dağılışı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3337560" y="2514600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Yeryüzünde nüfusun neden bazı bölgelerde yoğun, bazılarında seyrek olduğu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7200" y="3172968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2" name="Shape 9"/>
          <p:cNvSpPr/>
          <p:nvPr/>
        </p:nvSpPr>
        <p:spPr>
          <a:xfrm>
            <a:off x="457200" y="3172968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0"/>
          <p:cNvSpPr/>
          <p:nvPr/>
        </p:nvSpPr>
        <p:spPr>
          <a:xfrm>
            <a:off x="658368" y="3172968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değişimi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3337560" y="3172968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Doğurganlık, ölüm oranları, doğal nüfus artışı ve demografik dönüşüm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57200" y="3831336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6" name="Shape 13"/>
          <p:cNvSpPr/>
          <p:nvPr/>
        </p:nvSpPr>
        <p:spPr>
          <a:xfrm>
            <a:off x="457200" y="3831336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4"/>
          <p:cNvSpPr/>
          <p:nvPr/>
        </p:nvSpPr>
        <p:spPr>
          <a:xfrm>
            <a:off x="658368" y="3831336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Göç hareketleri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3337560" y="3831336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göç, uluslararası göç, mülteci hareketleri ve beyin göçü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457200" y="4489704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0" name="Shape 17"/>
          <p:cNvSpPr/>
          <p:nvPr/>
        </p:nvSpPr>
        <p:spPr>
          <a:xfrm>
            <a:off x="457200" y="4489704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8"/>
          <p:cNvSpPr/>
          <p:nvPr/>
        </p:nvSpPr>
        <p:spPr>
          <a:xfrm>
            <a:off x="658368" y="4489704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Türkiye'den örnek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3337560" y="4489704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Doğu'dan Batı'ya iç göç → İstanbul, İzmir, Bursa'nın hızlı büyümesi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ÜNİTE KAZANIMLARI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ünitede neler öğreneceğiz?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822960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64008" cy="86868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594360" y="1554480"/>
            <a:ext cx="566928" cy="566928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1600200"/>
            <a:ext cx="475488" cy="47548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298448" y="1417320"/>
            <a:ext cx="72237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Coğrafya biliminin anlamını, tanımını, konusunu ve bölümlerini çözümleyebilme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457200" y="2468880"/>
            <a:ext cx="822960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7"/>
          <p:cNvSpPr/>
          <p:nvPr/>
        </p:nvSpPr>
        <p:spPr>
          <a:xfrm>
            <a:off x="457200" y="2468880"/>
            <a:ext cx="64008" cy="86868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Shape 8"/>
          <p:cNvSpPr/>
          <p:nvPr/>
        </p:nvSpPr>
        <p:spPr>
          <a:xfrm>
            <a:off x="594360" y="2606040"/>
            <a:ext cx="566928" cy="566928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651760"/>
            <a:ext cx="475488" cy="47548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298448" y="2468880"/>
            <a:ext cx="72237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Coğrafya biliminin hayatın farklı alanlarında kullanımını örnek olay ve olgular üzerinden anlayabilme</a:t>
            </a:r>
            <a:endParaRPr lang="en-US" sz="1400" dirty="0"/>
          </a:p>
        </p:txBody>
      </p:sp>
      <p:sp>
        <p:nvSpPr>
          <p:cNvPr id="14" name="Shape 10"/>
          <p:cNvSpPr/>
          <p:nvPr/>
        </p:nvSpPr>
        <p:spPr>
          <a:xfrm>
            <a:off x="457200" y="3520440"/>
            <a:ext cx="822960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5" name="Shape 11"/>
          <p:cNvSpPr/>
          <p:nvPr/>
        </p:nvSpPr>
        <p:spPr>
          <a:xfrm>
            <a:off x="457200" y="3520440"/>
            <a:ext cx="64008" cy="86868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Shape 12"/>
          <p:cNvSpPr/>
          <p:nvPr/>
        </p:nvSpPr>
        <p:spPr>
          <a:xfrm>
            <a:off x="594360" y="3657600"/>
            <a:ext cx="566928" cy="566928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" y="3703320"/>
            <a:ext cx="475488" cy="475488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298448" y="3520440"/>
            <a:ext cx="72237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Coğrafya biliminin tarihsel gelişimini ve katkı sağlayan bilim insanlarını öğrenebilme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BEŞERİ COĞRAFYA  »  YERLEŞME COĞRAFYASI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Yerleşmelerin gelişimi, tipleri ve dağılışını inceler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640080" cy="640080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1371600"/>
            <a:ext cx="548640" cy="5486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234440" y="1325880"/>
            <a:ext cx="745236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Yerleşme coğrafyası; yerleşmelerin gelişimi, tipleri ve dağılışı ile yerleşmeyi etkileyen faktörleri ve mesken tiplerini inceler. Arkeoloji ve tarih ile etkileşim içindedir.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57200" y="2514600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8" name="Shape 5"/>
          <p:cNvSpPr/>
          <p:nvPr/>
        </p:nvSpPr>
        <p:spPr>
          <a:xfrm>
            <a:off x="457200" y="2514600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6"/>
          <p:cNvSpPr/>
          <p:nvPr/>
        </p:nvSpPr>
        <p:spPr>
          <a:xfrm>
            <a:off x="658368" y="2514600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Kırsal yerleşme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3337560" y="2514600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Köy ve mezra tipleri, kuruluş yerleri, dağınık-toplu yerleşme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7200" y="3172968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2" name="Shape 9"/>
          <p:cNvSpPr/>
          <p:nvPr/>
        </p:nvSpPr>
        <p:spPr>
          <a:xfrm>
            <a:off x="457200" y="3172968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0"/>
          <p:cNvSpPr/>
          <p:nvPr/>
        </p:nvSpPr>
        <p:spPr>
          <a:xfrm>
            <a:off x="658368" y="3172968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Kentsel yerleşme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3337560" y="3172968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Şehirlerin kuruluşu, büyümesi, megakentler ve kentsel dönüşüm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57200" y="3831336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6" name="Shape 13"/>
          <p:cNvSpPr/>
          <p:nvPr/>
        </p:nvSpPr>
        <p:spPr>
          <a:xfrm>
            <a:off x="457200" y="3831336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4"/>
          <p:cNvSpPr/>
          <p:nvPr/>
        </p:nvSpPr>
        <p:spPr>
          <a:xfrm>
            <a:off x="658368" y="3831336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Mesken tipleri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3337560" y="3831336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İklim, malzeme ve kültüre göre farklılaşan yapı tarzları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457200" y="4489704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0" name="Shape 17"/>
          <p:cNvSpPr/>
          <p:nvPr/>
        </p:nvSpPr>
        <p:spPr>
          <a:xfrm>
            <a:off x="457200" y="4489704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8"/>
          <p:cNvSpPr/>
          <p:nvPr/>
        </p:nvSpPr>
        <p:spPr>
          <a:xfrm>
            <a:off x="658368" y="4489704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Türkiye'den örnek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3337560" y="4489704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İstanbul'un Boğaz kıyısında kurulması — doğal konum ve stratejik konum</a:t>
            </a:r>
            <a:endParaRPr lang="en-US" sz="1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BEŞERİ COĞRAFYA  »  SİYASİ COĞRAFYA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Siyasi faaliyetlerin mekânla ilişkisini inceler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640080" cy="640080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1371600"/>
            <a:ext cx="548640" cy="5486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234440" y="1325880"/>
            <a:ext cx="745236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Siyasi coğrafya; siyasi faaliyet ve olayların mekâna ve coğrafi ortama bağlı olarak gösterdikleri değişiklik ve farklılıkları analiz ederek inceler. Uluslararası ilişkiler, tarih ve siyaset ile etkileşim içindedir.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57200" y="2514600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8" name="Shape 5"/>
          <p:cNvSpPr/>
          <p:nvPr/>
        </p:nvSpPr>
        <p:spPr>
          <a:xfrm>
            <a:off x="457200" y="2514600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6"/>
          <p:cNvSpPr/>
          <p:nvPr/>
        </p:nvSpPr>
        <p:spPr>
          <a:xfrm>
            <a:off x="658368" y="2514600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Devlet sınırları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3337560" y="2514600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Doğal ve yapay sınırların oluşumu; sınır anlaşmazlıkları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7200" y="3172968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2" name="Shape 9"/>
          <p:cNvSpPr/>
          <p:nvPr/>
        </p:nvSpPr>
        <p:spPr>
          <a:xfrm>
            <a:off x="457200" y="3172968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0"/>
          <p:cNvSpPr/>
          <p:nvPr/>
        </p:nvSpPr>
        <p:spPr>
          <a:xfrm>
            <a:off x="658368" y="3172968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Jeopolitik konum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3337560" y="3172968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Ülkelerin coğrafi konumunun siyasi gücüne etkisi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57200" y="3831336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6" name="Shape 13"/>
          <p:cNvSpPr/>
          <p:nvPr/>
        </p:nvSpPr>
        <p:spPr>
          <a:xfrm>
            <a:off x="457200" y="3831336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4"/>
          <p:cNvSpPr/>
          <p:nvPr/>
        </p:nvSpPr>
        <p:spPr>
          <a:xfrm>
            <a:off x="658368" y="3831336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Başkent coğrafyası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3337560" y="3831336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Başkentlerin kuruluş yeri seçiminin coğrafi nedenleri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457200" y="4489704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0" name="Shape 17"/>
          <p:cNvSpPr/>
          <p:nvPr/>
        </p:nvSpPr>
        <p:spPr>
          <a:xfrm>
            <a:off x="457200" y="4489704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8"/>
          <p:cNvSpPr/>
          <p:nvPr/>
        </p:nvSpPr>
        <p:spPr>
          <a:xfrm>
            <a:off x="658368" y="4489704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Türkiye'den örnek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3337560" y="4489704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Boğazları'nın uluslararası jeopolitik önemi</a:t>
            </a:r>
            <a:endParaRPr lang="en-US" sz="1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BEŞERİ COĞRAFYA  »  SOSYAL COĞRAFYA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Sosyal ilişkileri mekânsal perspektiften inceler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640080" cy="640080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1371600"/>
            <a:ext cx="548640" cy="5486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234440" y="1325880"/>
            <a:ext cx="745236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Sosyal coğrafya; sosyal ilişkileri, sosyal kimlikleri ve sosyal eşitsizlikleri mekânsal bir perspektiften inceler. Mekânsal çeşitlilik ve gündelik hayatın sosyal yönleriyle ilgilenir. Antropoloji, sosyoloji, demografi ve ekonomi ile etkileşim içindedir.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57200" y="2606040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8" name="Shape 5"/>
          <p:cNvSpPr/>
          <p:nvPr/>
        </p:nvSpPr>
        <p:spPr>
          <a:xfrm>
            <a:off x="457200" y="2606040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6"/>
          <p:cNvSpPr/>
          <p:nvPr/>
        </p:nvSpPr>
        <p:spPr>
          <a:xfrm>
            <a:off x="658368" y="2606040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Mekânsal eşitsizlik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3337560" y="2606040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Gelir, eğitim ve sağlık gibi göstergelerin coğrafi farklılıkları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7200" y="3227832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2" name="Shape 9"/>
          <p:cNvSpPr/>
          <p:nvPr/>
        </p:nvSpPr>
        <p:spPr>
          <a:xfrm>
            <a:off x="457200" y="3227832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0"/>
          <p:cNvSpPr/>
          <p:nvPr/>
        </p:nvSpPr>
        <p:spPr>
          <a:xfrm>
            <a:off x="658368" y="3227832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Sosyal kimlik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3337560" y="3227832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Etnik, dinî ve dilsel kimliklerin mekânsal dağılışı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57200" y="3849624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6" name="Shape 13"/>
          <p:cNvSpPr/>
          <p:nvPr/>
        </p:nvSpPr>
        <p:spPr>
          <a:xfrm>
            <a:off x="457200" y="3849624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4"/>
          <p:cNvSpPr/>
          <p:nvPr/>
        </p:nvSpPr>
        <p:spPr>
          <a:xfrm>
            <a:off x="658368" y="3849624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Gündelik hayat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3337560" y="3849624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İnsanların mekânı nasıl kullandığı ve algıladığı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457200" y="4471416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0" name="Shape 17"/>
          <p:cNvSpPr/>
          <p:nvPr/>
        </p:nvSpPr>
        <p:spPr>
          <a:xfrm>
            <a:off x="457200" y="4471416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8"/>
          <p:cNvSpPr/>
          <p:nvPr/>
        </p:nvSpPr>
        <p:spPr>
          <a:xfrm>
            <a:off x="658368" y="4471416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Türkiye'den örnek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3337560" y="4471416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Farklı etnik ve kültürel grupların Anadolu'daki coğrafi dağılışı</a:t>
            </a:r>
            <a:endParaRPr lang="en-US" sz="1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BEŞERİ COĞRAFYA  »  KÜLTÜREL COĞRAFYA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Kültürel unsurların coğrafi dağılışını inceler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640080" cy="640080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1371600"/>
            <a:ext cx="548640" cy="5486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234440" y="1325880"/>
            <a:ext cx="745236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Kültürel coğrafya; toplumların dil, din, giyim, yemek, müzik, mimari gibi kültürel özelliklerini coğrafi ortamla ilişkilendirerek inceler. Sosyoloji, filoloji, ilahiyat ve antropoloji ile etkileşim içindedir.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57200" y="2514600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8" name="Shape 5"/>
          <p:cNvSpPr/>
          <p:nvPr/>
        </p:nvSpPr>
        <p:spPr>
          <a:xfrm>
            <a:off x="457200" y="2514600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6"/>
          <p:cNvSpPr/>
          <p:nvPr/>
        </p:nvSpPr>
        <p:spPr>
          <a:xfrm>
            <a:off x="658368" y="2514600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Dil coğrafyası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3337560" y="2514600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Dünya dillerinin ve lehçelerinin coğrafi sınırları ve dağılışı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7200" y="3172968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2" name="Shape 9"/>
          <p:cNvSpPr/>
          <p:nvPr/>
        </p:nvSpPr>
        <p:spPr>
          <a:xfrm>
            <a:off x="457200" y="3172968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0"/>
          <p:cNvSpPr/>
          <p:nvPr/>
        </p:nvSpPr>
        <p:spPr>
          <a:xfrm>
            <a:off x="658368" y="3172968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Din coğrafyası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3337560" y="3172968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Büyük dinlerin yayılma alanları ve kutsal mekânların dağılışı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57200" y="3831336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6" name="Shape 13"/>
          <p:cNvSpPr/>
          <p:nvPr/>
        </p:nvSpPr>
        <p:spPr>
          <a:xfrm>
            <a:off x="457200" y="3831336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4"/>
          <p:cNvSpPr/>
          <p:nvPr/>
        </p:nvSpPr>
        <p:spPr>
          <a:xfrm>
            <a:off x="658368" y="3831336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Mimari ve yaşam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3337560" y="3831336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Coğrafi koşulların giyim, beslenme ve mimariyi nasıl şekillendirdiği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457200" y="4489704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0" name="Shape 17"/>
          <p:cNvSpPr/>
          <p:nvPr/>
        </p:nvSpPr>
        <p:spPr>
          <a:xfrm>
            <a:off x="457200" y="4489704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8"/>
          <p:cNvSpPr/>
          <p:nvPr/>
        </p:nvSpPr>
        <p:spPr>
          <a:xfrm>
            <a:off x="658368" y="4489704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Türkiye'den örnek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3337560" y="4489704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Anadolu'nun dil ve kültür mozaiği — tarihî göç yollarıyla ilişkisi</a:t>
            </a:r>
            <a:endParaRPr lang="en-US" sz="12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BEŞERİ COĞRAFYA  »  EKONOMİK COĞRAFYA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Ekonomik faaliyetlerin coğrafi dağılışını inceler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640080" cy="640080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1371600"/>
            <a:ext cx="548640" cy="5486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234440" y="1325880"/>
            <a:ext cx="745236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Ekonomik coğrafya; sanayi, ticaret, tarım, hayvancılık, turizm, ormancılık, madencilik gibi ekonomik faaliyetleri ve bu faaliyetlerin coğrafi olaylarla etkileşimini inceler. İktisat ile etkileşim içindedir.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57200" y="2514600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8" name="Shape 5"/>
          <p:cNvSpPr/>
          <p:nvPr/>
        </p:nvSpPr>
        <p:spPr>
          <a:xfrm>
            <a:off x="457200" y="2514600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6"/>
          <p:cNvSpPr/>
          <p:nvPr/>
        </p:nvSpPr>
        <p:spPr>
          <a:xfrm>
            <a:off x="658368" y="2514600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Tarım coğrafyası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3337560" y="2514600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Hangi ürünün nerede yetiştiği — iklim, toprak ve tarım ilişkisi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7200" y="3172968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2" name="Shape 9"/>
          <p:cNvSpPr/>
          <p:nvPr/>
        </p:nvSpPr>
        <p:spPr>
          <a:xfrm>
            <a:off x="457200" y="3172968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0"/>
          <p:cNvSpPr/>
          <p:nvPr/>
        </p:nvSpPr>
        <p:spPr>
          <a:xfrm>
            <a:off x="658368" y="3172968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Sanayi coğrafyası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3337560" y="3172968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Fabrikaların ve OSB'lerin konumunu belirleyen coğrafi etkenler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57200" y="3831336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6" name="Shape 13"/>
          <p:cNvSpPr/>
          <p:nvPr/>
        </p:nvSpPr>
        <p:spPr>
          <a:xfrm>
            <a:off x="457200" y="3831336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4"/>
          <p:cNvSpPr/>
          <p:nvPr/>
        </p:nvSpPr>
        <p:spPr>
          <a:xfrm>
            <a:off x="658368" y="3831336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Turizm coğrafyası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3337560" y="3831336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Doğal ve kültürel miras destinasyonlarının dağılışı ve ekonomik önemi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457200" y="4489704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0" name="Shape 17"/>
          <p:cNvSpPr/>
          <p:nvPr/>
        </p:nvSpPr>
        <p:spPr>
          <a:xfrm>
            <a:off x="457200" y="4489704"/>
            <a:ext cx="64008" cy="566928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8"/>
          <p:cNvSpPr/>
          <p:nvPr/>
        </p:nvSpPr>
        <p:spPr>
          <a:xfrm>
            <a:off x="658368" y="4489704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Türkiye'den örnek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3337560" y="4489704"/>
            <a:ext cx="5212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Antalya-Muğla kıyılarının turizm ekonomisi — iklim ve doğal güzellik</a:t>
            </a:r>
            <a:endParaRPr lang="en-US" sz="12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COĞRAFYANIN TEKNİKLERİ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Coğrafyanın Kullandığı Başlıca Teknikler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12344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teknikler hem fiziki coğrafya hem de beşerî coğrafya araştırmalarında yaygın olarak kullanılır.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737360"/>
            <a:ext cx="402336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457200" y="1737360"/>
            <a:ext cx="4023360" cy="4572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828800"/>
            <a:ext cx="274320" cy="2743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32688" y="1737360"/>
            <a:ext cx="3429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Haritalama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640080" y="2240280"/>
            <a:ext cx="36576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Yeryüzü özelliklerinin düzlem üzerine aktarılması; topografya, tematik ve dijital haritalar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4754880" y="1737360"/>
            <a:ext cx="402336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1" name="Shape 8"/>
          <p:cNvSpPr/>
          <p:nvPr/>
        </p:nvSpPr>
        <p:spPr>
          <a:xfrm>
            <a:off x="4754880" y="1737360"/>
            <a:ext cx="4023360" cy="4572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4608" y="1828800"/>
            <a:ext cx="274320" cy="27432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230368" y="1737360"/>
            <a:ext cx="3429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Uzaktan Algılama</a:t>
            </a:r>
            <a:endParaRPr lang="en-US" sz="1200" dirty="0"/>
          </a:p>
        </p:txBody>
      </p:sp>
      <p:sp>
        <p:nvSpPr>
          <p:cNvPr id="14" name="Text 10"/>
          <p:cNvSpPr/>
          <p:nvPr/>
        </p:nvSpPr>
        <p:spPr>
          <a:xfrm>
            <a:off x="4937760" y="2240280"/>
            <a:ext cx="36576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Uydu ve uçaklardan elde edilen görüntülerle yeryüzünün gözlemlenmesi</a:t>
            </a:r>
            <a:endParaRPr lang="en-US" sz="1200" dirty="0"/>
          </a:p>
        </p:txBody>
      </p:sp>
      <p:sp>
        <p:nvSpPr>
          <p:cNvPr id="15" name="Shape 11"/>
          <p:cNvSpPr/>
          <p:nvPr/>
        </p:nvSpPr>
        <p:spPr>
          <a:xfrm>
            <a:off x="457200" y="3337560"/>
            <a:ext cx="402336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6" name="Shape 12"/>
          <p:cNvSpPr/>
          <p:nvPr/>
        </p:nvSpPr>
        <p:spPr>
          <a:xfrm>
            <a:off x="457200" y="3337560"/>
            <a:ext cx="4023360" cy="45720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429000"/>
            <a:ext cx="274320" cy="27432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932688" y="3337560"/>
            <a:ext cx="3429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Niceleme (İstatistik) Yöntemleri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640080" y="3840480"/>
            <a:ext cx="36576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Coğrafi verilerin sayısal analizle değerlendirilmesi</a:t>
            </a:r>
            <a:endParaRPr lang="en-US" sz="1200" dirty="0"/>
          </a:p>
        </p:txBody>
      </p:sp>
      <p:sp>
        <p:nvSpPr>
          <p:cNvPr id="20" name="Shape 15"/>
          <p:cNvSpPr/>
          <p:nvPr/>
        </p:nvSpPr>
        <p:spPr>
          <a:xfrm>
            <a:off x="4754880" y="3337560"/>
            <a:ext cx="402336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1" name="Shape 16"/>
          <p:cNvSpPr/>
          <p:nvPr/>
        </p:nvSpPr>
        <p:spPr>
          <a:xfrm>
            <a:off x="4754880" y="3337560"/>
            <a:ext cx="4023360" cy="457200"/>
          </a:xfrm>
          <a:prstGeom prst="rect">
            <a:avLst/>
          </a:prstGeom>
          <a:solidFill>
            <a:srgbClr val="243447"/>
          </a:solidFill>
          <a:ln w="12700">
            <a:solidFill>
              <a:srgbClr val="24344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64608" y="3429000"/>
            <a:ext cx="274320" cy="27432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230368" y="3337560"/>
            <a:ext cx="3429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Coğrafi Bilgi Sistemleri (CBS)</a:t>
            </a:r>
            <a:endParaRPr lang="en-US" sz="1200" dirty="0"/>
          </a:p>
        </p:txBody>
      </p:sp>
      <p:sp>
        <p:nvSpPr>
          <p:cNvPr id="24" name="Text 18"/>
          <p:cNvSpPr/>
          <p:nvPr/>
        </p:nvSpPr>
        <p:spPr>
          <a:xfrm>
            <a:off x="4937760" y="3840480"/>
            <a:ext cx="36576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Mekânsal verilerin bilgisayar ortamında analizi, yorumlanması ve görselleştirilmesi</a:t>
            </a:r>
            <a:endParaRPr lang="en-US" sz="12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1A2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45000"/>
          </a:blip>
          <a:stretch>
            <a:fillRect/>
          </a:stretch>
        </p:blipFill>
        <p:spPr>
          <a:xfrm>
            <a:off x="6675120" y="640080"/>
            <a:ext cx="2103120" cy="21031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731520"/>
            <a:ext cx="1828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7200" dirty="0"/>
          </a:p>
        </p:txBody>
      </p:sp>
      <p:sp>
        <p:nvSpPr>
          <p:cNvPr id="5" name="Text 2"/>
          <p:cNvSpPr/>
          <p:nvPr/>
        </p:nvSpPr>
        <p:spPr>
          <a:xfrm>
            <a:off x="457200" y="1783080"/>
            <a:ext cx="6400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NİÇİN COĞRAFYA ÖĞRENMELİYİZ?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457200" y="251460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Coğrafi bakış açısı ve coğrafyanın önemi</a:t>
            </a:r>
            <a:endParaRPr lang="en-US" sz="15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NİÇİN COĞRAFYA ÖĞRENMELİYİZ?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Coğrafi Bakış Açısının Temel Soruları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12344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Coğrafi bakış açısına sahip insan olay ve olguları mekânla ilişkilendirir; yerel, bölgesel ve küresel ölçekte kavrayabilir.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783080"/>
            <a:ext cx="8229600" cy="448056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502920" y="1874520"/>
            <a:ext cx="274320" cy="274320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502920" y="18745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914400" y="1783080"/>
            <a:ext cx="2468880" cy="4480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NE?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520440" y="1783080"/>
            <a:ext cx="5029200" cy="4480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İncelenen olay ya da olgunun ne olduğu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2304288"/>
            <a:ext cx="8229600" cy="448056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Shape 9"/>
          <p:cNvSpPr/>
          <p:nvPr/>
        </p:nvSpPr>
        <p:spPr>
          <a:xfrm>
            <a:off x="502920" y="2395728"/>
            <a:ext cx="274320" cy="274320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502920" y="239572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914400" y="2304288"/>
            <a:ext cx="2468880" cy="4480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NEREDE?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520440" y="2304288"/>
            <a:ext cx="5029200" cy="4480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Olayın ya da nesnenin mekânsal konumu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2825496"/>
            <a:ext cx="8229600" cy="448056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Shape 14"/>
          <p:cNvSpPr/>
          <p:nvPr/>
        </p:nvSpPr>
        <p:spPr>
          <a:xfrm>
            <a:off x="502920" y="2916936"/>
            <a:ext cx="274320" cy="274320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502920" y="29169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914400" y="2825496"/>
            <a:ext cx="2468880" cy="4480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ZAMAN?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520440" y="2825496"/>
            <a:ext cx="5029200" cy="4480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Olayın zaman boyutu ve tarihsel değişimi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" y="3346704"/>
            <a:ext cx="8229600" cy="448056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Shape 19"/>
          <p:cNvSpPr/>
          <p:nvPr/>
        </p:nvSpPr>
        <p:spPr>
          <a:xfrm>
            <a:off x="502920" y="3438144"/>
            <a:ext cx="274320" cy="274320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502920" y="34381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914400" y="3346704"/>
            <a:ext cx="2468880" cy="4480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NEDEN ORADA?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520440" y="3346704"/>
            <a:ext cx="5029200" cy="4480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Konumun nedenleri ve koşulları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57200" y="3867912"/>
            <a:ext cx="8229600" cy="448056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6" name="Shape 24"/>
          <p:cNvSpPr/>
          <p:nvPr/>
        </p:nvSpPr>
        <p:spPr>
          <a:xfrm>
            <a:off x="502920" y="3959352"/>
            <a:ext cx="274320" cy="274320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502920" y="395935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914400" y="3867912"/>
            <a:ext cx="2468880" cy="4480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NEDEN ÖNEMLİ?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3520440" y="3867912"/>
            <a:ext cx="5029200" cy="4480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Olayın insan yaşamına ve doğal çevreye yansımaları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457200" y="4389120"/>
            <a:ext cx="8229600" cy="448056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1" name="Shape 29"/>
          <p:cNvSpPr/>
          <p:nvPr/>
        </p:nvSpPr>
        <p:spPr>
          <a:xfrm>
            <a:off x="502920" y="4480560"/>
            <a:ext cx="274320" cy="274320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2" name="Text 30"/>
          <p:cNvSpPr/>
          <p:nvPr/>
        </p:nvSpPr>
        <p:spPr>
          <a:xfrm>
            <a:off x="502920" y="4480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14400" y="4389120"/>
            <a:ext cx="2468880" cy="4480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DOĞAL-BEŞERİ İLİŞKİSİ?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3520440" y="4389120"/>
            <a:ext cx="5029200" cy="4480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Doğal ortamla beşerî ortam arasındaki etkileşim</a:t>
            </a:r>
            <a:endParaRPr lang="en-US" sz="12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NİÇİN COĞRAFYA ÖĞRENMELİYİZ?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Coğrafya Bilgisinin Sağladığı Yetkinlikler</a:t>
            </a:r>
            <a:endParaRPr lang="en-US" sz="24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399032"/>
            <a:ext cx="310896" cy="31089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14400" y="132588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Doğal sistemlerin oluşum ve gelişim süreçlerini anlayabilmek</a:t>
            </a:r>
            <a:endParaRPr lang="en-US" sz="1300" dirty="0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920240"/>
            <a:ext cx="310896" cy="310896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914400" y="1847088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Doğa-insan etkileşimini bütüncül bir perspektifle kavrayabilmek</a:t>
            </a:r>
            <a:endParaRPr lang="en-US" sz="1300" dirty="0"/>
          </a:p>
        </p:txBody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441448"/>
            <a:ext cx="310896" cy="310896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914400" y="2368296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Coğrafi olayları yerel, bölgesel ve küresel ölçekte değerlendirebilmek</a:t>
            </a:r>
            <a:endParaRPr lang="en-US" sz="1300" dirty="0"/>
          </a:p>
        </p:txBody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962656"/>
            <a:ext cx="310896" cy="310896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914400" y="2889504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Doğal kaynakların kullanımına yönelik akılcı kararlar verebilmek</a:t>
            </a:r>
            <a:endParaRPr lang="en-US" sz="1300" dirty="0"/>
          </a:p>
        </p:txBody>
      </p:sp>
      <p:pic>
        <p:nvPicPr>
          <p:cNvPr id="12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483864"/>
            <a:ext cx="310896" cy="310896"/>
          </a:xfrm>
          <a:prstGeom prst="rect">
            <a:avLst/>
          </a:prstGeom>
        </p:spPr>
      </p:pic>
      <p:sp>
        <p:nvSpPr>
          <p:cNvPr id="13" name="Text 6"/>
          <p:cNvSpPr/>
          <p:nvPr/>
        </p:nvSpPr>
        <p:spPr>
          <a:xfrm>
            <a:off x="914400" y="3410712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Çevre sorunlarına karşı duyarlılık geliştirmek</a:t>
            </a:r>
            <a:endParaRPr lang="en-US" sz="1300" dirty="0"/>
          </a:p>
        </p:txBody>
      </p:sp>
      <p:pic>
        <p:nvPicPr>
          <p:cNvPr id="14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005072"/>
            <a:ext cx="310896" cy="310896"/>
          </a:xfrm>
          <a:prstGeom prst="rect">
            <a:avLst/>
          </a:prstGeom>
        </p:spPr>
      </p:pic>
      <p:sp>
        <p:nvSpPr>
          <p:cNvPr id="15" name="Text 7"/>
          <p:cNvSpPr/>
          <p:nvPr/>
        </p:nvSpPr>
        <p:spPr>
          <a:xfrm>
            <a:off x="914400" y="393192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Haritaları ve coğrafi araçları etkili kullanabilmek</a:t>
            </a:r>
            <a:endParaRPr lang="en-US" sz="1300" dirty="0"/>
          </a:p>
        </p:txBody>
      </p:sp>
      <p:pic>
        <p:nvPicPr>
          <p:cNvPr id="16" name="Image 6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526280"/>
            <a:ext cx="310896" cy="310896"/>
          </a:xfrm>
          <a:prstGeom prst="rect">
            <a:avLst/>
          </a:prstGeom>
        </p:spPr>
      </p:pic>
      <p:sp>
        <p:nvSpPr>
          <p:cNvPr id="17" name="Text 8"/>
          <p:cNvSpPr/>
          <p:nvPr/>
        </p:nvSpPr>
        <p:spPr>
          <a:xfrm>
            <a:off x="914400" y="4453128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Vatanseverlik bilinci geliştirmek ve dünya vatandaşı olabilmek</a:t>
            </a:r>
            <a:endParaRPr lang="en-US" sz="13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1A2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45000"/>
          </a:blip>
          <a:stretch>
            <a:fillRect/>
          </a:stretch>
        </p:blipFill>
        <p:spPr>
          <a:xfrm>
            <a:off x="6675120" y="640080"/>
            <a:ext cx="2103120" cy="21031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731520"/>
            <a:ext cx="1828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7200" dirty="0"/>
          </a:p>
        </p:txBody>
      </p:sp>
      <p:sp>
        <p:nvSpPr>
          <p:cNvPr id="5" name="Text 2"/>
          <p:cNvSpPr/>
          <p:nvPr/>
        </p:nvSpPr>
        <p:spPr>
          <a:xfrm>
            <a:off x="457200" y="1783080"/>
            <a:ext cx="6400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COĞRAFYA BİLİMİNİN GELİŞİMİ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457200" y="251460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Çağ'dan günümüze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2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45000"/>
          </a:blip>
          <a:stretch>
            <a:fillRect/>
          </a:stretch>
        </p:blipFill>
        <p:spPr>
          <a:xfrm>
            <a:off x="6675120" y="640080"/>
            <a:ext cx="2103120" cy="21031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731520"/>
            <a:ext cx="1828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7200" dirty="0"/>
          </a:p>
        </p:txBody>
      </p:sp>
      <p:sp>
        <p:nvSpPr>
          <p:cNvPr id="5" name="Text 2"/>
          <p:cNvSpPr/>
          <p:nvPr/>
        </p:nvSpPr>
        <p:spPr>
          <a:xfrm>
            <a:off x="457200" y="1783080"/>
            <a:ext cx="6400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 VE İNSAN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457200" y="251460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Doğal ortam · Beşerî ortam · Coğrafi ortam</a:t>
            </a:r>
            <a:endParaRPr lang="en-US" sz="15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COĞRAFYA BİLİMİNİN GELİŞİMİ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Çağ — İlk Coğrafi Düşünceler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8229600" cy="685800"/>
          </a:xfrm>
          <a:prstGeom prst="rect">
            <a:avLst/>
          </a:prstGeom>
          <a:solidFill>
            <a:srgbClr val="1A2332"/>
          </a:solidFill>
          <a:ln w="12700">
            <a:solidFill>
              <a:srgbClr val="1A233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594360" y="132588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Ticaretin gelişmesi, yazının icadı ve kentlerin kurulması coğrafya biliminin gelişmesinde rol oynadı. Gezilen yerlerin tasviri, Dünya'nın şekli ve boyutları bu çağın başlıca konuları oldu.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2148840"/>
            <a:ext cx="402336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7" name="Shape 5"/>
          <p:cNvSpPr/>
          <p:nvPr/>
        </p:nvSpPr>
        <p:spPr>
          <a:xfrm>
            <a:off x="457200" y="2148840"/>
            <a:ext cx="64008" cy="804672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640080" y="214884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</a:pPr>
            <a:r>
              <a:rPr lang="en-US" sz="13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Tales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40080" y="256032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MÖ 625-547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2560320" y="2148840"/>
            <a:ext cx="18288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Dünya'nın şekli ve yapısı hakkında ilk fikirler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754880" y="2148840"/>
            <a:ext cx="402336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2" name="Shape 10"/>
          <p:cNvSpPr/>
          <p:nvPr/>
        </p:nvSpPr>
        <p:spPr>
          <a:xfrm>
            <a:off x="4754880" y="2148840"/>
            <a:ext cx="64008" cy="804672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4937760" y="214884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</a:pPr>
            <a:r>
              <a:rPr lang="en-US" sz="13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Heredot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937760" y="256032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MÖ 484-426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858000" y="2148840"/>
            <a:ext cx="18288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İnsan-çevre ilişkilerine değindi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108960"/>
            <a:ext cx="402336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7" name="Shape 15"/>
          <p:cNvSpPr/>
          <p:nvPr/>
        </p:nvSpPr>
        <p:spPr>
          <a:xfrm>
            <a:off x="457200" y="3108960"/>
            <a:ext cx="64008" cy="804672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640080" y="310896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</a:pPr>
            <a:r>
              <a:rPr lang="en-US" sz="13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Aristoteles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40080" y="352044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MÖ 384-322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560320" y="3108960"/>
            <a:ext cx="18288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Doğal kaynaklar ile devletlerin ilişkisi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754880" y="3108960"/>
            <a:ext cx="402336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2" name="Shape 20"/>
          <p:cNvSpPr/>
          <p:nvPr/>
        </p:nvSpPr>
        <p:spPr>
          <a:xfrm>
            <a:off x="4754880" y="3108960"/>
            <a:ext cx="64008" cy="804672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4937760" y="310896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</a:pPr>
            <a:r>
              <a:rPr lang="en-US" sz="13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Eratosthenes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937760" y="352044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MÖ 276-194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858000" y="3108960"/>
            <a:ext cx="18288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'Coğrafya' terimini ilk kullanan; Dünya'nın çevresini hesapladı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57200" y="4069080"/>
            <a:ext cx="402336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7" name="Shape 25"/>
          <p:cNvSpPr/>
          <p:nvPr/>
        </p:nvSpPr>
        <p:spPr>
          <a:xfrm>
            <a:off x="457200" y="4069080"/>
            <a:ext cx="64008" cy="804672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8" name="Text 26"/>
          <p:cNvSpPr/>
          <p:nvPr/>
        </p:nvSpPr>
        <p:spPr>
          <a:xfrm>
            <a:off x="640080" y="406908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</a:pPr>
            <a:r>
              <a:rPr lang="en-US" sz="13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Strabon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640080" y="448056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MÖ 64-MS 24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2560320" y="4069080"/>
            <a:ext cx="18288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ciltlik Geographika — Antik Anadolu Coğrafyası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754880" y="4069080"/>
            <a:ext cx="402336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2" name="Shape 30"/>
          <p:cNvSpPr/>
          <p:nvPr/>
        </p:nvSpPr>
        <p:spPr>
          <a:xfrm>
            <a:off x="4754880" y="4069080"/>
            <a:ext cx="64008" cy="804672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3" name="Text 31"/>
          <p:cNvSpPr/>
          <p:nvPr/>
        </p:nvSpPr>
        <p:spPr>
          <a:xfrm>
            <a:off x="4937760" y="406908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</a:pPr>
            <a:r>
              <a:rPr lang="en-US" sz="13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Batlamyus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4937760" y="448056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 100-170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6858000" y="4069080"/>
            <a:ext cx="18288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Harita çizme yöntemleri; ilk dünya haritaları</a:t>
            </a:r>
            <a:endParaRPr lang="en-US" sz="11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COĞRAFYA BİLİMİNİN GELİŞİMİ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 Çağ — Türk-İslam Coğrafyacıları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8229600" cy="685800"/>
          </a:xfrm>
          <a:prstGeom prst="rect">
            <a:avLst/>
          </a:prstGeom>
          <a:solidFill>
            <a:srgbClr val="1A2332"/>
          </a:solidFill>
          <a:ln w="12700">
            <a:solidFill>
              <a:srgbClr val="1A233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594360" y="132588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İpek Yolu ve Baharat Yolu ticareti ile namaz vakitleri, oruç süresi, hac yollarının belirlenmesi gibi ihtiyaçlar Müslüman bilginlerin coğrafyaya ilgisini artırdı.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2148840"/>
            <a:ext cx="402336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7" name="Shape 5"/>
          <p:cNvSpPr/>
          <p:nvPr/>
        </p:nvSpPr>
        <p:spPr>
          <a:xfrm>
            <a:off x="457200" y="2148840"/>
            <a:ext cx="64008" cy="804672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640080" y="214884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</a:pPr>
            <a:r>
              <a:rPr lang="en-US" sz="13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El-Harizmi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40080" y="256032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780-850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2743200" y="2148840"/>
            <a:ext cx="16002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Dünya'nın şekli hakkında Kitap Suret el Arz'ı yazdı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754880" y="2148840"/>
            <a:ext cx="402336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2" name="Shape 10"/>
          <p:cNvSpPr/>
          <p:nvPr/>
        </p:nvSpPr>
        <p:spPr>
          <a:xfrm>
            <a:off x="4754880" y="2148840"/>
            <a:ext cx="64008" cy="804672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4937760" y="214884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</a:pPr>
            <a:r>
              <a:rPr lang="en-US" sz="13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El-Biruni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937760" y="256032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973-1048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040880" y="2148840"/>
            <a:ext cx="16002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Dünya'nın boyutları ve eksen eğikliği; Kanun el Maksudi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154680"/>
            <a:ext cx="402336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7" name="Shape 15"/>
          <p:cNvSpPr/>
          <p:nvPr/>
        </p:nvSpPr>
        <p:spPr>
          <a:xfrm>
            <a:off x="457200" y="3154680"/>
            <a:ext cx="64008" cy="804672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640080" y="315468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</a:pPr>
            <a:r>
              <a:rPr lang="en-US" sz="13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Muhammed İdrisi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40080" y="356616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1100-1165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743200" y="3154680"/>
            <a:ext cx="16002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Kitabu Roger; dairesel dünya haritası ve iklim tipleri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754880" y="3154680"/>
            <a:ext cx="402336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2" name="Shape 20"/>
          <p:cNvSpPr/>
          <p:nvPr/>
        </p:nvSpPr>
        <p:spPr>
          <a:xfrm>
            <a:off x="4754880" y="3154680"/>
            <a:ext cx="64008" cy="804672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4937760" y="315468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</a:pPr>
            <a:r>
              <a:rPr lang="en-US" sz="13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İbn Battuta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937760" y="356616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1304-1368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7040880" y="3154680"/>
            <a:ext cx="16002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 yıllık seyahat; İslam dünyası ve Hindistan'ı gezdi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57200" y="4160520"/>
            <a:ext cx="822960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7" name="Shape 25"/>
          <p:cNvSpPr/>
          <p:nvPr/>
        </p:nvSpPr>
        <p:spPr>
          <a:xfrm>
            <a:off x="457200" y="4160520"/>
            <a:ext cx="64008" cy="804672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8" name="Text 26"/>
          <p:cNvSpPr/>
          <p:nvPr/>
        </p:nvSpPr>
        <p:spPr>
          <a:xfrm>
            <a:off x="640080" y="416052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</a:pPr>
            <a:r>
              <a:rPr lang="en-US" sz="13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İbn Haldun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640080" y="457200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1332-1406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2743200" y="4160520"/>
            <a:ext cx="580644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Mukaddime — günümüz bilim dünyasını hâlâ etkiliyor</a:t>
            </a:r>
            <a:endParaRPr lang="en-US" sz="11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COĞRAFYA BİLİMİNİN GELİŞİMİ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 Çağ — Keşifler ve Osmanlı Coğrafyacıları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8229600" cy="685800"/>
          </a:xfrm>
          <a:prstGeom prst="rect">
            <a:avLst/>
          </a:prstGeom>
          <a:solidFill>
            <a:srgbClr val="1A2332"/>
          </a:solidFill>
          <a:ln w="12700">
            <a:solidFill>
              <a:srgbClr val="1A233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594360" y="132588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Rönesans ve Coğrafi Keşifler dönemi. Kolomb, Magellan, Vasco da Gama ve Piri Reis bu çağın öncü isimleridir.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2148840"/>
            <a:ext cx="402336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7" name="Shape 5"/>
          <p:cNvSpPr/>
          <p:nvPr/>
        </p:nvSpPr>
        <p:spPr>
          <a:xfrm>
            <a:off x="457200" y="2148840"/>
            <a:ext cx="64008" cy="86868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640080" y="21488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</a:pPr>
            <a:r>
              <a:rPr lang="en-US" sz="13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Ortelius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40080" y="260604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1527-1598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2560320" y="2148840"/>
            <a:ext cx="18288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İlk modern dünya atlası — 70 haritadan oluşan eser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754880" y="2148840"/>
            <a:ext cx="402336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2" name="Shape 10"/>
          <p:cNvSpPr/>
          <p:nvPr/>
        </p:nvSpPr>
        <p:spPr>
          <a:xfrm>
            <a:off x="4754880" y="2148840"/>
            <a:ext cx="64008" cy="86868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4937760" y="21488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</a:pPr>
            <a:r>
              <a:rPr lang="en-US" sz="13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Piri Reis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937760" y="260604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1470-1554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858000" y="2148840"/>
            <a:ext cx="18288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Dünya haritası ve Kitab-ı Bahriye ile dünyaca tanındı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200400"/>
            <a:ext cx="402336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7" name="Shape 15"/>
          <p:cNvSpPr/>
          <p:nvPr/>
        </p:nvSpPr>
        <p:spPr>
          <a:xfrm>
            <a:off x="457200" y="3200400"/>
            <a:ext cx="64008" cy="86868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640080" y="32004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</a:pPr>
            <a:r>
              <a:rPr lang="en-US" sz="13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Kâtip Çelebi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40080" y="36576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1609-1657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560320" y="3200400"/>
            <a:ext cx="18288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Cihannüma (Dünya'nın Aynası) — en önemli Osmanlı coğrafya eseri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754880" y="3200400"/>
            <a:ext cx="402336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2" name="Shape 20"/>
          <p:cNvSpPr/>
          <p:nvPr/>
        </p:nvSpPr>
        <p:spPr>
          <a:xfrm>
            <a:off x="4754880" y="3200400"/>
            <a:ext cx="64008" cy="86868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4937760" y="32004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</a:pPr>
            <a:r>
              <a:rPr lang="en-US" sz="13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Evliya Çelebi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937760" y="36576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1611-1682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858000" y="3200400"/>
            <a:ext cx="18288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 Doğu, Avrupa ve K. Afrika'yı gezdi; Seyahatname</a:t>
            </a:r>
            <a:endParaRPr lang="en-US" sz="11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COĞRAFYA BİLİMİNİN GELİŞİMİ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Yakın Çağ — Modern Coğrafyanın Kurucuları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8229600" cy="685800"/>
          </a:xfrm>
          <a:prstGeom prst="rect">
            <a:avLst/>
          </a:prstGeom>
          <a:solidFill>
            <a:srgbClr val="1A2332"/>
          </a:solidFill>
          <a:ln w="12700">
            <a:solidFill>
              <a:srgbClr val="1A233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594360" y="132588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Fransız İhtilali ve Sanayi Devrimi'nin etkisiyle coğrafyanın metodolojisi oluştu; bölümleri ve konuları günümüzdeki şeklini aldı. Alman bilim insanları öne çıktı.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2176272"/>
            <a:ext cx="822960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7" name="Shape 5"/>
          <p:cNvSpPr/>
          <p:nvPr/>
        </p:nvSpPr>
        <p:spPr>
          <a:xfrm>
            <a:off x="457200" y="2176272"/>
            <a:ext cx="64008" cy="59436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658368" y="2176272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Von Humboldt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337560" y="2176272"/>
            <a:ext cx="1188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1769-1859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663440" y="2176272"/>
            <a:ext cx="3931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Coğrafyanın metodolojisini kurdu; fiziki coğrafyanın öncüsü — Cosmos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2889504"/>
            <a:ext cx="822960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2" name="Shape 10"/>
          <p:cNvSpPr/>
          <p:nvPr/>
        </p:nvSpPr>
        <p:spPr>
          <a:xfrm>
            <a:off x="457200" y="2889504"/>
            <a:ext cx="64008" cy="59436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658368" y="2889504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Carl Ritter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337560" y="2889504"/>
            <a:ext cx="1188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1779-1859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663440" y="2889504"/>
            <a:ext cx="3931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Beşerî coğrafyanın öncüsü — Mukayeseli Genel Coğrafya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3602736"/>
            <a:ext cx="822960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7" name="Shape 15"/>
          <p:cNvSpPr/>
          <p:nvPr/>
        </p:nvSpPr>
        <p:spPr>
          <a:xfrm>
            <a:off x="457200" y="3602736"/>
            <a:ext cx="64008" cy="59436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658368" y="3602736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Friedrich Ratzel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337560" y="3602736"/>
            <a:ext cx="1188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1844-1904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663440" y="3602736"/>
            <a:ext cx="3931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Antropocoğrafya; siyasi coğrafyanın kurucusu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57200" y="4315968"/>
            <a:ext cx="822960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2" name="Shape 20"/>
          <p:cNvSpPr/>
          <p:nvPr/>
        </p:nvSpPr>
        <p:spPr>
          <a:xfrm>
            <a:off x="457200" y="4315968"/>
            <a:ext cx="64008" cy="59436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658368" y="4315968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P. Vidal de la Blache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337560" y="4315968"/>
            <a:ext cx="1188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1845-1918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663440" y="4315968"/>
            <a:ext cx="3931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Bölgesel coğrafya akımının öncüsü</a:t>
            </a:r>
            <a:endParaRPr lang="en-US" sz="12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ÜNİTE ÖZETİ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ve Hatırlanması Gerekenler</a:t>
            </a:r>
            <a:endParaRPr lang="en-US" sz="24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399032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68680" y="1325880"/>
            <a:ext cx="777240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Doğal ortam: Litosfer · Atmosfer · Hidrosfer · Kriyosfer · Biyosfer</a:t>
            </a:r>
            <a:endParaRPr lang="en-US" sz="1200" dirty="0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874520"/>
            <a:ext cx="274320" cy="27432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868680" y="1801368"/>
            <a:ext cx="777240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Beşerî ortam: İnsanın faaliyetleriyle oluşturduğu yaşam alanı</a:t>
            </a:r>
            <a:endParaRPr lang="en-US" sz="1200" dirty="0"/>
          </a:p>
        </p:txBody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350008"/>
            <a:ext cx="274320" cy="274320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868680" y="2276856"/>
            <a:ext cx="777240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Coğrafi ortam: Doğal + beşerî ortamın birlikteliği</a:t>
            </a:r>
            <a:endParaRPr lang="en-US" sz="1200" dirty="0"/>
          </a:p>
        </p:txBody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825496"/>
            <a:ext cx="274320" cy="27432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868680" y="2752344"/>
            <a:ext cx="777240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Coğrafya: Fiziki ve Beşerî olmak üzere iki ana bölüme ayrılır</a:t>
            </a:r>
            <a:endParaRPr lang="en-US" sz="1200" dirty="0"/>
          </a:p>
        </p:txBody>
      </p:sp>
      <p:pic>
        <p:nvPicPr>
          <p:cNvPr id="12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300984"/>
            <a:ext cx="274320" cy="274320"/>
          </a:xfrm>
          <a:prstGeom prst="rect">
            <a:avLst/>
          </a:prstGeom>
        </p:spPr>
      </p:pic>
      <p:sp>
        <p:nvSpPr>
          <p:cNvPr id="13" name="Text 6"/>
          <p:cNvSpPr/>
          <p:nvPr/>
        </p:nvSpPr>
        <p:spPr>
          <a:xfrm>
            <a:off x="868680" y="3227832"/>
            <a:ext cx="777240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Fiziki alt dallar: Jeomorfoloji · Klimatoloji · Hidrografya · Biyocoğrafya · Toprak Coğrafyası</a:t>
            </a:r>
            <a:endParaRPr lang="en-US" sz="1200" dirty="0"/>
          </a:p>
        </p:txBody>
      </p:sp>
      <p:pic>
        <p:nvPicPr>
          <p:cNvPr id="14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776472"/>
            <a:ext cx="274320" cy="274320"/>
          </a:xfrm>
          <a:prstGeom prst="rect">
            <a:avLst/>
          </a:prstGeom>
        </p:spPr>
      </p:pic>
      <p:sp>
        <p:nvSpPr>
          <p:cNvPr id="15" name="Text 7"/>
          <p:cNvSpPr/>
          <p:nvPr/>
        </p:nvSpPr>
        <p:spPr>
          <a:xfrm>
            <a:off x="868680" y="3703320"/>
            <a:ext cx="777240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Beşerî alt dallar: Nüfus · Yerleşme · Siyasi · Sosyal · Kültürel · Ekonomik Coğrafya</a:t>
            </a:r>
            <a:endParaRPr lang="en-US" sz="1200" dirty="0"/>
          </a:p>
        </p:txBody>
      </p:sp>
      <p:pic>
        <p:nvPicPr>
          <p:cNvPr id="16" name="Image 6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251960"/>
            <a:ext cx="274320" cy="274320"/>
          </a:xfrm>
          <a:prstGeom prst="rect">
            <a:avLst/>
          </a:prstGeom>
        </p:spPr>
      </p:pic>
      <p:sp>
        <p:nvSpPr>
          <p:cNvPr id="17" name="Text 8"/>
          <p:cNvSpPr/>
          <p:nvPr/>
        </p:nvSpPr>
        <p:spPr>
          <a:xfrm>
            <a:off x="868680" y="4178808"/>
            <a:ext cx="777240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alt dal ilgili bilimlerle etkileşim içindedir</a:t>
            </a:r>
            <a:endParaRPr lang="en-US" sz="1200" dirty="0"/>
          </a:p>
        </p:txBody>
      </p:sp>
      <p:pic>
        <p:nvPicPr>
          <p:cNvPr id="18" name="Image 7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727448"/>
            <a:ext cx="274320" cy="274320"/>
          </a:xfrm>
          <a:prstGeom prst="rect">
            <a:avLst/>
          </a:prstGeom>
        </p:spPr>
      </p:pic>
      <p:sp>
        <p:nvSpPr>
          <p:cNvPr id="19" name="Text 9"/>
          <p:cNvSpPr/>
          <p:nvPr/>
        </p:nvSpPr>
        <p:spPr>
          <a:xfrm>
            <a:off x="868680" y="4654296"/>
            <a:ext cx="777240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Teknikler: Haritalama · Uzaktan Algılama · CBS · İstatistik</a:t>
            </a:r>
            <a:endParaRPr lang="en-US" sz="12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1A2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5943600" y="457200"/>
            <a:ext cx="2743200" cy="2743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640080"/>
            <a:ext cx="5486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"Yer önemlidir."</a:t>
            </a:r>
            <a:endParaRPr lang="en-US" sz="3800" dirty="0"/>
          </a:p>
        </p:txBody>
      </p:sp>
      <p:sp>
        <p:nvSpPr>
          <p:cNvPr id="5" name="Text 2"/>
          <p:cNvSpPr/>
          <p:nvPr/>
        </p:nvSpPr>
        <p:spPr>
          <a:xfrm>
            <a:off x="457200" y="1828800"/>
            <a:ext cx="53035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Nerede yaşadığınız, nerede doğduğunuz, hangi coğrafyada büyüdüğünüz — bunların hepsi hayatınızı şekillendirir. Coğrafya bu şekillendirmenin nasıl işlediğini anlamamıza yardımcı olur.</a:t>
            </a:r>
            <a:endParaRPr lang="en-US" sz="1400" dirty="0"/>
          </a:p>
        </p:txBody>
      </p:sp>
      <p:sp>
        <p:nvSpPr>
          <p:cNvPr id="6" name="Shape 3"/>
          <p:cNvSpPr/>
          <p:nvPr/>
        </p:nvSpPr>
        <p:spPr>
          <a:xfrm>
            <a:off x="457200" y="3611880"/>
            <a:ext cx="3657600" cy="36576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4"/>
          <p:cNvSpPr/>
          <p:nvPr/>
        </p:nvSpPr>
        <p:spPr>
          <a:xfrm>
            <a:off x="457200" y="3749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Kamil Uğraş Türkoğlu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1605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BAD8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/>
              </a:rPr>
              <a:t>kamilugras.com</a:t>
            </a:r>
            <a:r>
              <a:rPr lang="en-US" sz="1200" dirty="0">
                <a:solidFill>
                  <a:srgbClr val="5BA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 </a:t>
            </a:r>
            <a:r>
              <a:rPr lang="en-US" sz="1200" dirty="0">
                <a:solidFill>
                  <a:srgbClr val="5BAD8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5"/>
              </a:rPr>
              <a:t>@kuturkoglu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COĞ.9.1.1 — COĞ.9.1.2 — COĞ.9.1.3  |  2025-2026 Eğitim-Öğretim Yılı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DOĞAL ORTAM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Doğal Ortamı Oluşturan 5 Temel Küre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40233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457200" y="1325880"/>
            <a:ext cx="4023360" cy="347472"/>
          </a:xfrm>
          <a:prstGeom prst="rect">
            <a:avLst/>
          </a:prstGeom>
          <a:solidFill>
            <a:srgbClr val="5B4A3A"/>
          </a:solidFill>
          <a:ln w="12700">
            <a:solidFill>
              <a:srgbClr val="5B4A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380744"/>
            <a:ext cx="256032" cy="25603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68680" y="1325880"/>
            <a:ext cx="3520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Taş Küre  (Litosfer)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594360" y="1709928"/>
            <a:ext cx="37947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Yer kabuğunu oluşturan kayaçlar, yer şekilleri ve topraklar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754880" y="1325880"/>
            <a:ext cx="40233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7"/>
          <p:cNvSpPr/>
          <p:nvPr/>
        </p:nvSpPr>
        <p:spPr>
          <a:xfrm>
            <a:off x="4754880" y="1325880"/>
            <a:ext cx="4023360" cy="347472"/>
          </a:xfrm>
          <a:prstGeom prst="rect">
            <a:avLst/>
          </a:prstGeom>
          <a:solidFill>
            <a:srgbClr val="4A7FAA"/>
          </a:solidFill>
          <a:ln w="12700">
            <a:solidFill>
              <a:srgbClr val="4A7FA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6320" y="1380744"/>
            <a:ext cx="256032" cy="25603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166360" y="1325880"/>
            <a:ext cx="3520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Hava Küre  (Atmosfer)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4892040" y="1709928"/>
            <a:ext cx="37947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Dünya'yı çepeçevre saran gazlardan oluşan katmanlar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457200" y="2697480"/>
            <a:ext cx="40233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5" name="Shape 11"/>
          <p:cNvSpPr/>
          <p:nvPr/>
        </p:nvSpPr>
        <p:spPr>
          <a:xfrm>
            <a:off x="457200" y="2697480"/>
            <a:ext cx="4023360" cy="347472"/>
          </a:xfrm>
          <a:prstGeom prst="rect">
            <a:avLst/>
          </a:prstGeom>
          <a:solidFill>
            <a:srgbClr val="1A7AAF"/>
          </a:solidFill>
          <a:ln w="12700">
            <a:solidFill>
              <a:srgbClr val="1A7AA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2752344"/>
            <a:ext cx="256032" cy="256032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868680" y="2697480"/>
            <a:ext cx="3520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 Küre  (Hidrosfer)</a:t>
            </a:r>
            <a:endParaRPr lang="en-US" sz="1200" dirty="0"/>
          </a:p>
        </p:txBody>
      </p:sp>
      <p:sp>
        <p:nvSpPr>
          <p:cNvPr id="18" name="Text 13"/>
          <p:cNvSpPr/>
          <p:nvPr/>
        </p:nvSpPr>
        <p:spPr>
          <a:xfrm>
            <a:off x="594360" y="3081528"/>
            <a:ext cx="37947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Denizler, göller, akarsular ve yeraltı suları</a:t>
            </a:r>
            <a:endParaRPr lang="en-US" sz="1200" dirty="0"/>
          </a:p>
        </p:txBody>
      </p:sp>
      <p:sp>
        <p:nvSpPr>
          <p:cNvPr id="19" name="Shape 14"/>
          <p:cNvSpPr/>
          <p:nvPr/>
        </p:nvSpPr>
        <p:spPr>
          <a:xfrm>
            <a:off x="4754880" y="2697480"/>
            <a:ext cx="40233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0" name="Shape 15"/>
          <p:cNvSpPr/>
          <p:nvPr/>
        </p:nvSpPr>
        <p:spPr>
          <a:xfrm>
            <a:off x="4754880" y="2697480"/>
            <a:ext cx="4023360" cy="347472"/>
          </a:xfrm>
          <a:prstGeom prst="rect">
            <a:avLst/>
          </a:prstGeom>
          <a:solidFill>
            <a:srgbClr val="5B8DB8"/>
          </a:solidFill>
          <a:ln w="12700">
            <a:solidFill>
              <a:srgbClr val="5B8DB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6320" y="2752344"/>
            <a:ext cx="256032" cy="256032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166360" y="2697480"/>
            <a:ext cx="3520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Buz Küre  (Kriyosfer)</a:t>
            </a:r>
            <a:endParaRPr lang="en-US" sz="1200" dirty="0"/>
          </a:p>
        </p:txBody>
      </p:sp>
      <p:sp>
        <p:nvSpPr>
          <p:cNvPr id="23" name="Text 17"/>
          <p:cNvSpPr/>
          <p:nvPr/>
        </p:nvSpPr>
        <p:spPr>
          <a:xfrm>
            <a:off x="4892040" y="3081528"/>
            <a:ext cx="37947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Donmuş topraklar, buzullar ve sürekli karla kaplı alanlar</a:t>
            </a:r>
            <a:endParaRPr lang="en-US" sz="1200" dirty="0"/>
          </a:p>
        </p:txBody>
      </p:sp>
      <p:sp>
        <p:nvSpPr>
          <p:cNvPr id="24" name="Shape 18"/>
          <p:cNvSpPr/>
          <p:nvPr/>
        </p:nvSpPr>
        <p:spPr>
          <a:xfrm>
            <a:off x="457200" y="4069080"/>
            <a:ext cx="82296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5" name="Shape 19"/>
          <p:cNvSpPr/>
          <p:nvPr/>
        </p:nvSpPr>
        <p:spPr>
          <a:xfrm>
            <a:off x="457200" y="4069080"/>
            <a:ext cx="8229600" cy="347472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8640" y="4123944"/>
            <a:ext cx="256032" cy="256032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868680" y="4069080"/>
            <a:ext cx="7726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Yaşam Küre  (Biyosfer)</a:t>
            </a:r>
            <a:endParaRPr lang="en-US" sz="1200" dirty="0"/>
          </a:p>
        </p:txBody>
      </p:sp>
      <p:sp>
        <p:nvSpPr>
          <p:cNvPr id="28" name="Text 21"/>
          <p:cNvSpPr/>
          <p:nvPr/>
        </p:nvSpPr>
        <p:spPr>
          <a:xfrm>
            <a:off x="594360" y="4453128"/>
            <a:ext cx="8001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Canlıların hayati faaliyetlerini sürdürdüğü alanlar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DOĞAL ORTAM · BEŞERİ ORTAM · COĞRAFİ ORTAM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Üç Temel Ortam Kavramı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82296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201168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548640" y="1572768"/>
            <a:ext cx="566928" cy="566928"/>
          </a:xfrm>
          <a:prstGeom prst="ellipse">
            <a:avLst/>
          </a:prstGeom>
          <a:solidFill>
            <a:srgbClr val="04476A"/>
          </a:solidFill>
          <a:ln w="12700">
            <a:solidFill>
              <a:srgbClr val="04476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1618488"/>
            <a:ext cx="475488" cy="47548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170432" y="1371600"/>
            <a:ext cx="11887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DOĞAL ORTAM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2606040" y="1371600"/>
            <a:ext cx="5943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İnsanın etkisi olmadan, insan ve insani unsurların dışında kalan yer. Litosfer, atmosfer, hidrosfer, kriyosfer ve biyosferden oluşur.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" y="2560320"/>
            <a:ext cx="82296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1" name="Shape 8"/>
          <p:cNvSpPr/>
          <p:nvPr/>
        </p:nvSpPr>
        <p:spPr>
          <a:xfrm>
            <a:off x="457200" y="2560320"/>
            <a:ext cx="2011680" cy="10058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Shape 9"/>
          <p:cNvSpPr/>
          <p:nvPr/>
        </p:nvSpPr>
        <p:spPr>
          <a:xfrm>
            <a:off x="548640" y="2761488"/>
            <a:ext cx="566928" cy="566928"/>
          </a:xfrm>
          <a:prstGeom prst="ellipse">
            <a:avLst/>
          </a:prstGeom>
          <a:solidFill>
            <a:srgbClr val="016870"/>
          </a:solidFill>
          <a:ln w="12700">
            <a:solidFill>
              <a:srgbClr val="01687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" y="2807208"/>
            <a:ext cx="475488" cy="475488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1170432" y="2560320"/>
            <a:ext cx="11887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BEŞERİ ORTAM</a:t>
            </a:r>
            <a:endParaRPr lang="en-US" sz="1200" dirty="0"/>
          </a:p>
        </p:txBody>
      </p:sp>
      <p:sp>
        <p:nvSpPr>
          <p:cNvPr id="15" name="Text 11"/>
          <p:cNvSpPr/>
          <p:nvPr/>
        </p:nvSpPr>
        <p:spPr>
          <a:xfrm>
            <a:off x="2606040" y="2560320"/>
            <a:ext cx="5943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İnsanın sosyal, kültürel ve ekonomik faaliyetleri sonucunda doğal ortam üzerine inşa ettiği yaşam alanı.</a:t>
            </a:r>
            <a:endParaRPr lang="en-US" sz="1300" dirty="0"/>
          </a:p>
        </p:txBody>
      </p:sp>
      <p:sp>
        <p:nvSpPr>
          <p:cNvPr id="16" name="Shape 12"/>
          <p:cNvSpPr/>
          <p:nvPr/>
        </p:nvSpPr>
        <p:spPr>
          <a:xfrm>
            <a:off x="457200" y="3749040"/>
            <a:ext cx="82296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7" name="Shape 13"/>
          <p:cNvSpPr/>
          <p:nvPr/>
        </p:nvSpPr>
        <p:spPr>
          <a:xfrm>
            <a:off x="457200" y="3749040"/>
            <a:ext cx="2011680" cy="100584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Shape 14"/>
          <p:cNvSpPr/>
          <p:nvPr/>
        </p:nvSpPr>
        <p:spPr>
          <a:xfrm>
            <a:off x="548640" y="3950208"/>
            <a:ext cx="566928" cy="566928"/>
          </a:xfrm>
          <a:prstGeom prst="ellipse">
            <a:avLst/>
          </a:prstGeom>
          <a:solidFill>
            <a:srgbClr val="2C6E55"/>
          </a:solidFill>
          <a:ln w="12700">
            <a:solidFill>
              <a:srgbClr val="2C6E5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360" y="3995928"/>
            <a:ext cx="475488" cy="475488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1170432" y="3749040"/>
            <a:ext cx="11887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COĞRAFİ ORTAM</a:t>
            </a:r>
            <a:endParaRPr lang="en-US" sz="1200" dirty="0"/>
          </a:p>
        </p:txBody>
      </p:sp>
      <p:sp>
        <p:nvSpPr>
          <p:cNvPr id="21" name="Text 16"/>
          <p:cNvSpPr/>
          <p:nvPr/>
        </p:nvSpPr>
        <p:spPr>
          <a:xfrm>
            <a:off x="2606040" y="3749040"/>
            <a:ext cx="5943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Doğal ortam ile beşerî ortamın birlikteliğinden oluşan en geniş yaşam alanı. Coğrafyanın temel inceleme alanıdır.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 VE İNSAN ETKİLEŞİMİ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İnsan ile Doğa Birbirini Nasıl Etkiler?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402336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457200" y="1325880"/>
            <a:ext cx="4023360" cy="50292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594360" y="132588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DOĞANIN İNSANA ETKİSİ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658368" y="1984248"/>
            <a:ext cx="201168" cy="201168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960120" y="1920240"/>
            <a:ext cx="3383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İklim koşulları yaşam biçimini belirler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58368" y="2688336"/>
            <a:ext cx="201168" cy="201168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960120" y="2624328"/>
            <a:ext cx="3383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Yer şekilleri ulaşım ve yerleşimi etkiler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58368" y="3392424"/>
            <a:ext cx="201168" cy="201168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960120" y="3328416"/>
            <a:ext cx="3383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 kaynakları tarım alanlarını şekillendirir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58368" y="4096512"/>
            <a:ext cx="201168" cy="201168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960120" y="4032504"/>
            <a:ext cx="3383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Doğal afetler insan yaşamını tehdit eder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754880" y="1325880"/>
            <a:ext cx="402336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6" name="Shape 14"/>
          <p:cNvSpPr/>
          <p:nvPr/>
        </p:nvSpPr>
        <p:spPr>
          <a:xfrm>
            <a:off x="4754880" y="1325880"/>
            <a:ext cx="4023360" cy="50292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4892040" y="132588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İNSANIN DOĞAYA ETKİSİ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956048" y="1984248"/>
            <a:ext cx="201168" cy="201168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5257800" y="1920240"/>
            <a:ext cx="3383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Ormanların tahrip edilmesi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956048" y="2688336"/>
            <a:ext cx="201168" cy="201168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5257800" y="2624328"/>
            <a:ext cx="3383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Denizlerin ve göllerin kirletilmesi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4956048" y="3392424"/>
            <a:ext cx="201168" cy="201168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5257800" y="3328416"/>
            <a:ext cx="3383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İklim değişikliğine yol açan emisyonlar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4956048" y="4096512"/>
            <a:ext cx="201168" cy="201168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5257800" y="4032504"/>
            <a:ext cx="3383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Tarım, sanayi ve kentleşme ile arazi dönüşümü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Coğrafi ortamda doğa ile insan arasında karşılıklı ve kesintisiz bir etkileşim gerçekleşmektedir.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2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45000"/>
          </a:blip>
          <a:stretch>
            <a:fillRect/>
          </a:stretch>
        </p:blipFill>
        <p:spPr>
          <a:xfrm>
            <a:off x="6675120" y="640080"/>
            <a:ext cx="2103120" cy="21031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731520"/>
            <a:ext cx="1828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7200" dirty="0"/>
          </a:p>
        </p:txBody>
      </p:sp>
      <p:sp>
        <p:nvSpPr>
          <p:cNvPr id="5" name="Text 2"/>
          <p:cNvSpPr/>
          <p:nvPr/>
        </p:nvSpPr>
        <p:spPr>
          <a:xfrm>
            <a:off x="457200" y="1783080"/>
            <a:ext cx="6400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COĞRAFYA BİLİMİ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457200" y="251460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Tanım · Bölümler · Teknikler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COĞRAFYA BİLİMİ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Coğrafyanın Tanımı ve Kökeni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2103120" cy="1188720"/>
          </a:xfrm>
          <a:prstGeom prst="rect">
            <a:avLst/>
          </a:prstGeom>
          <a:solidFill>
            <a:srgbClr val="1A2332"/>
          </a:solidFill>
          <a:ln w="12700">
            <a:solidFill>
              <a:srgbClr val="1A233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457200" y="1325880"/>
            <a:ext cx="2103120" cy="7315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5BA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457200" y="205740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Yer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834640" y="1325880"/>
            <a:ext cx="2103120" cy="1188720"/>
          </a:xfrm>
          <a:prstGeom prst="rect">
            <a:avLst/>
          </a:prstGeom>
          <a:solidFill>
            <a:srgbClr val="1A2332"/>
          </a:solidFill>
          <a:ln w="12700">
            <a:solidFill>
              <a:srgbClr val="1A233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2834640" y="1325880"/>
            <a:ext cx="2103120" cy="7315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5BAD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GRAPHEIN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2834640" y="205740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8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Tasvir Etmek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74920" y="1920240"/>
            <a:ext cx="502920" cy="0"/>
          </a:xfrm>
          <a:prstGeom prst="line">
            <a:avLst/>
          </a:prstGeom>
          <a:noFill/>
          <a:ln w="3175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Shape 9"/>
          <p:cNvSpPr/>
          <p:nvPr/>
        </p:nvSpPr>
        <p:spPr>
          <a:xfrm>
            <a:off x="5715000" y="1325880"/>
            <a:ext cx="2971800" cy="118872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5715000" y="1325880"/>
            <a:ext cx="2971800" cy="7315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COĞRAFYA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5715000" y="205740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Yeryüzünü betimleyen bilim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2743200"/>
            <a:ext cx="822960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Shape 13"/>
          <p:cNvSpPr/>
          <p:nvPr/>
        </p:nvSpPr>
        <p:spPr>
          <a:xfrm>
            <a:off x="457200" y="2743200"/>
            <a:ext cx="64008" cy="1234440"/>
          </a:xfrm>
          <a:prstGeom prst="rect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Text 14"/>
          <p:cNvSpPr/>
          <p:nvPr/>
        </p:nvSpPr>
        <p:spPr>
          <a:xfrm>
            <a:off x="658368" y="2743200"/>
            <a:ext cx="790956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Coğrafi ortamdaki doğal ve beşerî olayları, insanla ilişkilendirerek inceleyen bilim dalına coğrafya denir.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Coğrafya bilimi; coğrafi ortamda doğal süreçler içerisinde meydana gelen değişimleri ve insan etkinlikleriyle şekillenen beşerî ortamdaki değişimleri araştırır.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57200" y="41605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İlk kullanan: Eratosthenes — MÖ 3. yüzyıl, İskenderiye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COĞRAFYA BİLİMİ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Coğrafyanın 5 Temel Unsuru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822960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502920" y="1353312"/>
            <a:ext cx="548640" cy="548640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399032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170432" y="1325880"/>
            <a:ext cx="25603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KONUM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3840480" y="1325880"/>
            <a:ext cx="466344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yerin yeryüzündeki mutlak ve göreli konumu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57200" y="2057400"/>
            <a:ext cx="822960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7"/>
          <p:cNvSpPr/>
          <p:nvPr/>
        </p:nvSpPr>
        <p:spPr>
          <a:xfrm>
            <a:off x="502920" y="2084832"/>
            <a:ext cx="548640" cy="548640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2130552"/>
            <a:ext cx="457200" cy="4572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170432" y="2057400"/>
            <a:ext cx="25603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YER (MEKÂN)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3840480" y="2057400"/>
            <a:ext cx="466344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Yerin fiziksel ve beşerî özellikleri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788920"/>
            <a:ext cx="822960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5" name="Shape 11"/>
          <p:cNvSpPr/>
          <p:nvPr/>
        </p:nvSpPr>
        <p:spPr>
          <a:xfrm>
            <a:off x="502920" y="2816352"/>
            <a:ext cx="548640" cy="548640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2862072"/>
            <a:ext cx="457200" cy="4572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170432" y="2788920"/>
            <a:ext cx="25603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HAREKET</a:t>
            </a:r>
            <a:endParaRPr lang="en-US" sz="1200" dirty="0"/>
          </a:p>
        </p:txBody>
      </p:sp>
      <p:sp>
        <p:nvSpPr>
          <p:cNvPr id="18" name="Text 13"/>
          <p:cNvSpPr/>
          <p:nvPr/>
        </p:nvSpPr>
        <p:spPr>
          <a:xfrm>
            <a:off x="3840480" y="2788920"/>
            <a:ext cx="466344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İnsanların, ürünlerin ve bilginin yer değiştirmesi</a:t>
            </a:r>
            <a:endParaRPr lang="en-US" sz="1300" dirty="0"/>
          </a:p>
        </p:txBody>
      </p:sp>
      <p:sp>
        <p:nvSpPr>
          <p:cNvPr id="19" name="Shape 14"/>
          <p:cNvSpPr/>
          <p:nvPr/>
        </p:nvSpPr>
        <p:spPr>
          <a:xfrm>
            <a:off x="457200" y="3520440"/>
            <a:ext cx="822960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0" name="Shape 15"/>
          <p:cNvSpPr/>
          <p:nvPr/>
        </p:nvSpPr>
        <p:spPr>
          <a:xfrm>
            <a:off x="502920" y="3547872"/>
            <a:ext cx="548640" cy="548640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640" y="3593592"/>
            <a:ext cx="457200" cy="45720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170432" y="3520440"/>
            <a:ext cx="25603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BÖLGE</a:t>
            </a:r>
            <a:endParaRPr lang="en-US" sz="1200" dirty="0"/>
          </a:p>
        </p:txBody>
      </p:sp>
      <p:sp>
        <p:nvSpPr>
          <p:cNvPr id="23" name="Text 17"/>
          <p:cNvSpPr/>
          <p:nvPr/>
        </p:nvSpPr>
        <p:spPr>
          <a:xfrm>
            <a:off x="3840480" y="3520440"/>
            <a:ext cx="466344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Ortak özelliklere sahip coğrafi alanlar</a:t>
            </a:r>
            <a:endParaRPr lang="en-US" sz="1300" dirty="0"/>
          </a:p>
        </p:txBody>
      </p:sp>
      <p:sp>
        <p:nvSpPr>
          <p:cNvPr id="24" name="Shape 18"/>
          <p:cNvSpPr/>
          <p:nvPr/>
        </p:nvSpPr>
        <p:spPr>
          <a:xfrm>
            <a:off x="457200" y="4251960"/>
            <a:ext cx="822960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D4DEE5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5" name="Shape 19"/>
          <p:cNvSpPr/>
          <p:nvPr/>
        </p:nvSpPr>
        <p:spPr>
          <a:xfrm>
            <a:off x="502920" y="4279392"/>
            <a:ext cx="548640" cy="548640"/>
          </a:xfrm>
          <a:prstGeom prst="ellipse">
            <a:avLst/>
          </a:prstGeom>
          <a:solidFill>
            <a:srgbClr val="3D8B6E"/>
          </a:solidFill>
          <a:ln w="12700">
            <a:solidFill>
              <a:srgbClr val="3D8B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8640" y="4325112"/>
            <a:ext cx="457200" cy="45720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1170432" y="4251960"/>
            <a:ext cx="25603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D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BEŞERİ-FİZİKİ ORTAM İLİŞKİSİ</a:t>
            </a:r>
            <a:endParaRPr lang="en-US" sz="1200" dirty="0"/>
          </a:p>
        </p:txBody>
      </p:sp>
      <p:sp>
        <p:nvSpPr>
          <p:cNvPr id="28" name="Text 21"/>
          <p:cNvSpPr/>
          <p:nvPr/>
        </p:nvSpPr>
        <p:spPr>
          <a:xfrm>
            <a:off x="3840480" y="4251960"/>
            <a:ext cx="466344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İnsan ile doğal çevre arasındaki karşılıklı etkileşim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2267</Words>
  <Application>Microsoft Macintosh PowerPoint</Application>
  <PresentationFormat>Ekran Gösterisi (16:9)</PresentationFormat>
  <Paragraphs>395</Paragraphs>
  <Slides>35</Slides>
  <Notes>35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35</vt:i4>
      </vt:variant>
    </vt:vector>
  </HeadingPairs>
  <TitlesOfParts>
    <vt:vector size="39" baseType="lpstr">
      <vt:lpstr>Arial</vt:lpstr>
      <vt:lpstr>Calibri</vt:lpstr>
      <vt:lpstr>Georgia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Coğrafyanın Doğası — 1. Ünite</dc:title>
  <dc:subject>PptxGenJS Presentation</dc:subject>
  <dc:creator>Kamil Uğraş Türkoğlu</dc:creator>
  <cp:lastModifiedBy>Kamil Uğraş Türkoğlu</cp:lastModifiedBy>
  <cp:revision>2</cp:revision>
  <dcterms:created xsi:type="dcterms:W3CDTF">2026-05-11T04:56:21Z</dcterms:created>
  <dcterms:modified xsi:type="dcterms:W3CDTF">2026-05-11T15:39:59Z</dcterms:modified>
</cp:coreProperties>
</file>